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8"/>
  </p:notesMasterIdLst>
  <p:handoutMasterIdLst>
    <p:handoutMasterId r:id="rId19"/>
  </p:handoutMasterIdLst>
  <p:sldIdLst>
    <p:sldId id="323" r:id="rId3"/>
    <p:sldId id="306" r:id="rId4"/>
    <p:sldId id="334" r:id="rId5"/>
    <p:sldId id="307" r:id="rId6"/>
    <p:sldId id="261" r:id="rId7"/>
    <p:sldId id="262" r:id="rId8"/>
    <p:sldId id="263" r:id="rId9"/>
    <p:sldId id="264" r:id="rId10"/>
    <p:sldId id="308" r:id="rId11"/>
    <p:sldId id="309" r:id="rId12"/>
    <p:sldId id="310" r:id="rId13"/>
    <p:sldId id="326" r:id="rId14"/>
    <p:sldId id="293" r:id="rId15"/>
    <p:sldId id="335" r:id="rId16"/>
    <p:sldId id="325" r:id="rId17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9818"/>
    <a:srgbClr val="10253F"/>
    <a:srgbClr val="114B0C"/>
    <a:srgbClr val="544512"/>
    <a:srgbClr val="FBECBE"/>
    <a:srgbClr val="F7E6BB"/>
    <a:srgbClr val="FFFEDF"/>
    <a:srgbClr val="0A454A"/>
    <a:srgbClr val="63103F"/>
    <a:srgbClr val="E4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3035" autoAdjust="0"/>
    <p:restoredTop sz="99400" autoAdjust="0"/>
  </p:normalViewPr>
  <p:slideViewPr>
    <p:cSldViewPr snapToGrid="0" snapToObjects="1">
      <p:cViewPr varScale="1">
        <p:scale>
          <a:sx n="77" d="100"/>
          <a:sy n="77" d="100"/>
        </p:scale>
        <p:origin x="187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janderson1:Library:Containers:com.apple.mail:Data:Library:Mail%20Downloads:1739027C-BA7B-470F-8913-B1455B501E94:ARH%2020%20year%20progres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'[ARH 20 year progress.xlsx]Sheet1'!$A$2:$A$3</c:f>
              <c:numCache>
                <c:formatCode>General</c:formatCode>
                <c:ptCount val="2"/>
                <c:pt idx="0">
                  <c:v>1990</c:v>
                </c:pt>
                <c:pt idx="1">
                  <c:v>2016</c:v>
                </c:pt>
              </c:numCache>
            </c:numRef>
          </c:cat>
          <c:val>
            <c:numRef>
              <c:f>'[ARH 20 year progress.xlsx]Sheet1'!$B$2:$B$3</c:f>
              <c:numCache>
                <c:formatCode>"$"#,##0_);[Red]\("$"#,##0\)</c:formatCode>
                <c:ptCount val="2"/>
                <c:pt idx="0">
                  <c:v>15000000</c:v>
                </c:pt>
                <c:pt idx="1">
                  <c:v>28000000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8E-47D7-90B4-761C185EF4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43012040"/>
        <c:axId val="2143223256"/>
      </c:barChart>
      <c:catAx>
        <c:axId val="2143012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3223256"/>
        <c:crosses val="autoZero"/>
        <c:auto val="1"/>
        <c:lblAlgn val="ctr"/>
        <c:lblOffset val="100"/>
        <c:noMultiLvlLbl val="0"/>
      </c:catAx>
      <c:valAx>
        <c:axId val="2143223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3012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9ACCD4D-E49A-2441-BEFE-AE2D307EDEFC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D27B40F4-96BE-8646-8B0B-2B73396F3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9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AD0E197-4F9A-6D40-AB1B-53BFB88B55CE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CC8C278-99BD-284A-8E5C-BF69B7C52F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509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8C278-99BD-284A-8E5C-BF69B7C52FE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621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8C278-99BD-284A-8E5C-BF69B7C52FE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277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B2ACF6-F037-5F4D-AC75-A80504D913EA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40C3D8-84E1-6F40-8561-44665130E1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863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B2ACF6-F037-5F4D-AC75-A80504D913EA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40C3D8-84E1-6F40-8561-44665130E1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055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B2ACF6-F037-5F4D-AC75-A80504D913EA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40C3D8-84E1-6F40-8561-44665130E1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21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47D6EF-CB20-4D4F-9565-7EAD150E7156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EBA1F0-5934-8B48-AAAD-C7CBFAA1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5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47D6EF-CB20-4D4F-9565-7EAD150E7156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EBA1F0-5934-8B48-AAAD-C7CBFAA1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88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47D6EF-CB20-4D4F-9565-7EAD150E7156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EBA1F0-5934-8B48-AAAD-C7CBFAA1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25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47D6EF-CB20-4D4F-9565-7EAD150E7156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EBA1F0-5934-8B48-AAAD-C7CBFAA1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51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47D6EF-CB20-4D4F-9565-7EAD150E7156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EBA1F0-5934-8B48-AAAD-C7CBFAA1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45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47D6EF-CB20-4D4F-9565-7EAD150E7156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EBA1F0-5934-8B48-AAAD-C7CBFAA1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77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47D6EF-CB20-4D4F-9565-7EAD150E7156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EBA1F0-5934-8B48-AAAD-C7CBFAA1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14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47D6EF-CB20-4D4F-9565-7EAD150E7156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EBA1F0-5934-8B48-AAAD-C7CBFAA1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6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B2ACF6-F037-5F4D-AC75-A80504D913EA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40C3D8-84E1-6F40-8561-44665130E1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289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47D6EF-CB20-4D4F-9565-7EAD150E7156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EBA1F0-5934-8B48-AAAD-C7CBFAA1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8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47D6EF-CB20-4D4F-9565-7EAD150E7156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EBA1F0-5934-8B48-AAAD-C7CBFAA1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1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47D6EF-CB20-4D4F-9565-7EAD150E7156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EBA1F0-5934-8B48-AAAD-C7CBFAA1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2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B2ACF6-F037-5F4D-AC75-A80504D913EA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40C3D8-84E1-6F40-8561-44665130E1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106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B2ACF6-F037-5F4D-AC75-A80504D913EA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40C3D8-84E1-6F40-8561-44665130E1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32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B2ACF6-F037-5F4D-AC75-A80504D913EA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40C3D8-84E1-6F40-8561-44665130E1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371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B2ACF6-F037-5F4D-AC75-A80504D913EA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40C3D8-84E1-6F40-8561-44665130E1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49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B2ACF6-F037-5F4D-AC75-A80504D913EA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40C3D8-84E1-6F40-8561-44665130E1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51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B2ACF6-F037-5F4D-AC75-A80504D913EA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40C3D8-84E1-6F40-8561-44665130E1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85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B2ACF6-F037-5F4D-AC75-A80504D913EA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40C3D8-84E1-6F40-8561-44665130E1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826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8282" y="1600201"/>
            <a:ext cx="8088517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023823"/>
            <a:ext cx="9144000" cy="834176"/>
            <a:chOff x="0" y="6023823"/>
            <a:chExt cx="9144000" cy="834176"/>
          </a:xfrm>
        </p:grpSpPr>
        <p:sp>
          <p:nvSpPr>
            <p:cNvPr id="9" name="Rectangle 8"/>
            <p:cNvSpPr/>
            <p:nvPr/>
          </p:nvSpPr>
          <p:spPr>
            <a:xfrm>
              <a:off x="0" y="6363196"/>
              <a:ext cx="9144000" cy="4948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6363197"/>
              <a:ext cx="9144000" cy="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 descr="AHRlogo.gif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39000"/>
                      </a14:imgEffect>
                      <a14:imgEffect>
                        <a14:saturation sat="200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9122" y="6023823"/>
              <a:ext cx="686248" cy="679938"/>
            </a:xfrm>
            <a:prstGeom prst="rect">
              <a:avLst/>
            </a:prstGeom>
            <a:effectLst/>
          </p:spPr>
        </p:pic>
      </p:grpSp>
      <p:cxnSp>
        <p:nvCxnSpPr>
          <p:cNvPr id="12" name="Straight Connector 11"/>
          <p:cNvCxnSpPr/>
          <p:nvPr userDrawn="1"/>
        </p:nvCxnSpPr>
        <p:spPr>
          <a:xfrm>
            <a:off x="598283" y="1233197"/>
            <a:ext cx="7846490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29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800" kern="1200">
          <a:solidFill>
            <a:schemeClr val="tx1">
              <a:lumMod val="75000"/>
              <a:lumOff val="25000"/>
            </a:schemeClr>
          </a:solidFill>
          <a:latin typeface="Helvetica"/>
          <a:ea typeface="+mj-ea"/>
          <a:cs typeface="Helvetica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Clr>
          <a:srgbClr val="229818"/>
        </a:buClr>
        <a:buSzPct val="80000"/>
        <a:buFont typeface="Wingdings" charset="2"/>
        <a:buChar char="u"/>
        <a:defRPr sz="2400" kern="1200">
          <a:solidFill>
            <a:srgbClr val="7F7F7F"/>
          </a:solidFill>
          <a:latin typeface="Helvetica"/>
          <a:ea typeface="+mn-ea"/>
          <a:cs typeface="Helvetica"/>
        </a:defRPr>
      </a:lvl1pPr>
      <a:lvl2pPr marL="1033463" indent="-344488" algn="l" defTabSz="4572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120000"/>
        <a:buFont typeface="Arial"/>
        <a:buChar char="•"/>
        <a:defRPr sz="2400" kern="1200">
          <a:solidFill>
            <a:srgbClr val="7F7F7F"/>
          </a:solidFill>
          <a:latin typeface="Helvetica"/>
          <a:ea typeface="+mn-ea"/>
          <a:cs typeface="Helvetica"/>
        </a:defRPr>
      </a:lvl2pPr>
      <a:lvl3pPr marL="1257300" indent="-342900" algn="l" defTabSz="457200" rtl="0" eaLnBrk="1" latinLnBrk="0" hangingPunct="1">
        <a:spcBef>
          <a:spcPct val="20000"/>
        </a:spcBef>
        <a:buClr>
          <a:srgbClr val="229818"/>
        </a:buClr>
        <a:buSzPct val="80000"/>
        <a:buFont typeface="Wingdings" charset="2"/>
        <a:buChar char="u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457200" rtl="0" eaLnBrk="1" latinLnBrk="0" hangingPunct="1">
        <a:spcBef>
          <a:spcPct val="20000"/>
        </a:spcBef>
        <a:buClr>
          <a:srgbClr val="229818"/>
        </a:buClr>
        <a:buSzPct val="80000"/>
        <a:buFont typeface="Wingdings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457200" rtl="0" eaLnBrk="1" latinLnBrk="0" hangingPunct="1">
        <a:spcBef>
          <a:spcPct val="20000"/>
        </a:spcBef>
        <a:buClr>
          <a:srgbClr val="229818"/>
        </a:buClr>
        <a:buSzPct val="80000"/>
        <a:buFont typeface="Wingdings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56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8.jp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eg"/><Relationship Id="rId11" Type="http://schemas.openxmlformats.org/officeDocument/2006/relationships/image" Target="../media/image7.jpeg"/><Relationship Id="rId5" Type="http://schemas.openxmlformats.org/officeDocument/2006/relationships/image" Target="../media/image3.jpg"/><Relationship Id="rId10" Type="http://schemas.openxmlformats.org/officeDocument/2006/relationships/image" Target="../media/image6.jpg"/><Relationship Id="rId4" Type="http://schemas.openxmlformats.org/officeDocument/2006/relationships/image" Target="../media/image2.jp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8.jpg"/><Relationship Id="rId3" Type="http://schemas.microsoft.com/office/2007/relationships/hdphoto" Target="../media/hdphoto1.wdp"/><Relationship Id="rId7" Type="http://schemas.microsoft.com/office/2007/relationships/hdphoto" Target="../media/hdphoto6.wdp"/><Relationship Id="rId12" Type="http://schemas.microsoft.com/office/2007/relationships/hdphoto" Target="../media/hdphoto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eg"/><Relationship Id="rId11" Type="http://schemas.openxmlformats.org/officeDocument/2006/relationships/image" Target="../media/image7.jpeg"/><Relationship Id="rId5" Type="http://schemas.openxmlformats.org/officeDocument/2006/relationships/image" Target="../media/image3.jpg"/><Relationship Id="rId10" Type="http://schemas.openxmlformats.org/officeDocument/2006/relationships/image" Target="../media/image6.jpg"/><Relationship Id="rId4" Type="http://schemas.openxmlformats.org/officeDocument/2006/relationships/image" Target="../media/image2.jp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9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jpeg"/><Relationship Id="rId2" Type="http://schemas.openxmlformats.org/officeDocument/2006/relationships/image" Target="../media/image1.png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5" Type="http://schemas.openxmlformats.org/officeDocument/2006/relationships/image" Target="../media/image25.jpg"/><Relationship Id="rId10" Type="http://schemas.openxmlformats.org/officeDocument/2006/relationships/image" Target="../media/image20.png"/><Relationship Id="rId19" Type="http://schemas.openxmlformats.org/officeDocument/2006/relationships/image" Target="../media/image29.jp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HRlogo.gi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saturation sat="200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09" y="860316"/>
            <a:ext cx="1210471" cy="1199341"/>
          </a:xfrm>
          <a:prstGeom prst="rect">
            <a:avLst/>
          </a:prstGeom>
          <a:effectLst/>
        </p:spPr>
      </p:pic>
      <p:sp>
        <p:nvSpPr>
          <p:cNvPr id="20" name="Rectangle 19"/>
          <p:cNvSpPr/>
          <p:nvPr/>
        </p:nvSpPr>
        <p:spPr>
          <a:xfrm>
            <a:off x="1241221" y="3952809"/>
            <a:ext cx="1022060" cy="1675438"/>
          </a:xfrm>
          <a:prstGeom prst="rect">
            <a:avLst/>
          </a:prstGeom>
          <a:solidFill>
            <a:srgbClr val="732706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18" name="Rectangle 17"/>
          <p:cNvSpPr/>
          <p:nvPr/>
        </p:nvSpPr>
        <p:spPr>
          <a:xfrm>
            <a:off x="2358357" y="3952809"/>
            <a:ext cx="1022060" cy="1675438"/>
          </a:xfrm>
          <a:prstGeom prst="rect">
            <a:avLst/>
          </a:prstGeom>
          <a:solidFill>
            <a:srgbClr val="63103F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16" name="Rectangle 15"/>
          <p:cNvSpPr/>
          <p:nvPr/>
        </p:nvSpPr>
        <p:spPr>
          <a:xfrm>
            <a:off x="3475495" y="3952809"/>
            <a:ext cx="1022060" cy="1675438"/>
          </a:xfrm>
          <a:prstGeom prst="rect">
            <a:avLst/>
          </a:prstGeom>
          <a:solidFill>
            <a:srgbClr val="0A454A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14" name="Rectangle 13"/>
          <p:cNvSpPr/>
          <p:nvPr/>
        </p:nvSpPr>
        <p:spPr>
          <a:xfrm>
            <a:off x="4592632" y="3952809"/>
            <a:ext cx="1022060" cy="1675438"/>
          </a:xfrm>
          <a:prstGeom prst="rect">
            <a:avLst/>
          </a:prstGeom>
          <a:solidFill>
            <a:srgbClr val="544512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12" name="Rectangle 11"/>
          <p:cNvSpPr/>
          <p:nvPr/>
        </p:nvSpPr>
        <p:spPr>
          <a:xfrm>
            <a:off x="5709770" y="3952809"/>
            <a:ext cx="1022059" cy="1675438"/>
          </a:xfrm>
          <a:prstGeom prst="rect">
            <a:avLst/>
          </a:prstGeom>
          <a:solidFill>
            <a:srgbClr val="114B0C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10" name="Rectangle 9"/>
          <p:cNvSpPr/>
          <p:nvPr/>
        </p:nvSpPr>
        <p:spPr>
          <a:xfrm>
            <a:off x="6826907" y="3952809"/>
            <a:ext cx="1022060" cy="16754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477789" y="3587528"/>
            <a:ext cx="817270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HR in CityO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32" y="2535295"/>
            <a:ext cx="7543800" cy="849935"/>
          </a:xfrm>
          <a:prstGeom prst="rect">
            <a:avLst/>
          </a:prstGeom>
        </p:spPr>
      </p:pic>
      <p:pic>
        <p:nvPicPr>
          <p:cNvPr id="27" name="Picture 26" descr="CSS_Westbound_Bailly IN_2-20-16_Hinsdal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8" t="14992" r="20522" b="8722"/>
          <a:stretch/>
        </p:blipFill>
        <p:spPr>
          <a:xfrm>
            <a:off x="1241222" y="4209174"/>
            <a:ext cx="1022058" cy="1254064"/>
          </a:xfrm>
          <a:prstGeom prst="rect">
            <a:avLst/>
          </a:prstGeom>
        </p:spPr>
      </p:pic>
      <p:pic>
        <p:nvPicPr>
          <p:cNvPr id="28" name="Picture 27" descr="LIRCC12225_LIRC2004_SeymourIN_7-25-15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53" t="21059" r="4937" b="14912"/>
          <a:stretch/>
        </p:blipFill>
        <p:spPr>
          <a:xfrm>
            <a:off x="2358356" y="4064569"/>
            <a:ext cx="1022061" cy="1328432"/>
          </a:xfrm>
          <a:prstGeom prst="rect">
            <a:avLst/>
          </a:prstGeom>
        </p:spPr>
      </p:pic>
      <p:pic>
        <p:nvPicPr>
          <p:cNvPr id="29" name="Picture 28" descr="NYA_ChrisAllen_A0010-9.jp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55" r="25391"/>
          <a:stretch/>
        </p:blipFill>
        <p:spPr>
          <a:xfrm>
            <a:off x="3475495" y="4110325"/>
            <a:ext cx="1017989" cy="1460500"/>
          </a:xfrm>
          <a:prstGeom prst="rect">
            <a:avLst/>
          </a:prstGeom>
        </p:spPr>
      </p:pic>
      <p:pic>
        <p:nvPicPr>
          <p:cNvPr id="30" name="Picture 29" descr="PHL_66APLswitcherTerminalIslandI 2-08_JoeBlackwell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0" t="24200" r="43135" b="4384"/>
          <a:stretch/>
        </p:blipFill>
        <p:spPr>
          <a:xfrm>
            <a:off x="4589775" y="4049365"/>
            <a:ext cx="1024917" cy="1376075"/>
          </a:xfrm>
          <a:prstGeom prst="rect">
            <a:avLst/>
          </a:prstGeom>
        </p:spPr>
      </p:pic>
      <p:pic>
        <p:nvPicPr>
          <p:cNvPr id="32" name="Picture 31" descr="NLR_4637_MarkMuraski-crop.jp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15" t="21023" r="9716" b="24600"/>
          <a:stretch/>
        </p:blipFill>
        <p:spPr>
          <a:xfrm>
            <a:off x="5712695" y="4064569"/>
            <a:ext cx="1019135" cy="1229360"/>
          </a:xfrm>
          <a:prstGeom prst="rect">
            <a:avLst/>
          </a:prstGeom>
        </p:spPr>
      </p:pic>
      <p:pic>
        <p:nvPicPr>
          <p:cNvPr id="33" name="Picture 32" descr="GCS_IMG_2505-crop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907" y="4195400"/>
            <a:ext cx="1022061" cy="127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59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0933"/>
          </a:xfrm>
        </p:spPr>
        <p:txBody>
          <a:bodyPr>
            <a:normAutofit/>
          </a:bodyPr>
          <a:lstStyle/>
          <a:p>
            <a:r>
              <a:rPr lang="en-US" sz="2800" b="1" dirty="0"/>
              <a:t>CSS: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571" y="1489239"/>
            <a:ext cx="7964715" cy="461360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/>
              <a:t>Anacostia formed new company to buy assets of bankrupt railroad.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/>
              <a:t>Pursuant to agreement, responsibility for passenger operations transferred to transit agency that previously only subsidized service.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/>
              <a:t>CSS assumed existing labor agreements.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/>
              <a:t>Joint track ownership is a hybrid of CSS and NICTD ownership; where NICTD owns track, CSS has permanent property interest.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/>
              <a:t>Joint track (regardless of ownership) maintained by agency, the entity with the highest track speed parameters.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/>
              <a:t>Dispatching conducted by NICTD, but chief dispatcher position is “joint employee”.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/>
              <a:t>CSS pays agency car mile fee for use of track owned by NICTD.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1661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0933"/>
          </a:xfrm>
        </p:spPr>
        <p:txBody>
          <a:bodyPr>
            <a:normAutofit/>
          </a:bodyPr>
          <a:lstStyle/>
          <a:p>
            <a:r>
              <a:rPr lang="en-US" sz="2800" b="1" dirty="0"/>
              <a:t>CSS: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600200"/>
            <a:ext cx="7783286" cy="456429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/>
              <a:t>Twenty six years of successful joint operations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/>
              <a:t>Excellent CSS safety performance with 8 “Jake” awards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/>
              <a:t>Revenue growth of over $10 M since start up; maintain carloads despite pressure on coal, steel industries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/>
              <a:t>Transit agency has leveraged federal funds to improve joint infrastructure: CTC, double track, new bridges.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/>
              <a:t>Continuation of union representation of employees through bankruptcy reorganization until today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/>
              <a:t>Negotiated access to Port of Chicago after start-up; </a:t>
            </a:r>
            <a:br>
              <a:rPr lang="en-US" sz="2000" dirty="0"/>
            </a:br>
            <a:r>
              <a:rPr lang="en-US" sz="2000" dirty="0"/>
              <a:t>have achieved a 90% plus market share vs. incumbent rail carrier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/>
              <a:t>Contributed over $80M to reduce state subsidies and stabilize passenger fares for NICTD</a:t>
            </a:r>
          </a:p>
        </p:txBody>
      </p:sp>
    </p:spTree>
    <p:extLst>
      <p:ext uri="{BB962C8B-B14F-4D97-AF65-F5344CB8AC3E}">
        <p14:creationId xmlns:p14="http://schemas.microsoft.com/office/powerpoint/2010/main" val="2162524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8945"/>
          </a:xfrm>
        </p:spPr>
        <p:txBody>
          <a:bodyPr>
            <a:normAutofit/>
          </a:bodyPr>
          <a:lstStyle/>
          <a:p>
            <a:r>
              <a:rPr lang="en-US" sz="2800" b="1" dirty="0"/>
              <a:t>CSS: Revenue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EECCA10-0E4F-4C4A-BA04-453C2581F7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1678026"/>
              </p:ext>
            </p:extLst>
          </p:nvPr>
        </p:nvGraphicFramePr>
        <p:xfrm>
          <a:off x="476234" y="1600200"/>
          <a:ext cx="8088312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71997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562913"/>
            <a:ext cx="9144000" cy="6710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 Anacostia Approach</a:t>
            </a:r>
          </a:p>
        </p:txBody>
      </p:sp>
      <p:pic>
        <p:nvPicPr>
          <p:cNvPr id="15" name="Picture 14" descr="AHRlogo.gi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saturation sat="200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122" y="6023823"/>
            <a:ext cx="686248" cy="679938"/>
          </a:xfrm>
          <a:prstGeom prst="rect">
            <a:avLst/>
          </a:prstGeom>
          <a:effectLst/>
        </p:spPr>
      </p:pic>
      <p:cxnSp>
        <p:nvCxnSpPr>
          <p:cNvPr id="17" name="Straight Connector 16"/>
          <p:cNvCxnSpPr/>
          <p:nvPr/>
        </p:nvCxnSpPr>
        <p:spPr>
          <a:xfrm>
            <a:off x="445883" y="6363197"/>
            <a:ext cx="7688122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98283" y="1233197"/>
            <a:ext cx="7688122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/>
        </p:nvSpPr>
        <p:spPr>
          <a:xfrm>
            <a:off x="598283" y="1596571"/>
            <a:ext cx="7688121" cy="457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000"/>
              </a:spcAft>
              <a:buClr>
                <a:srgbClr val="229818"/>
              </a:buClr>
              <a:buSzPct val="80000"/>
              <a:buFont typeface="Wingdings" charset="2"/>
              <a:buChar char="u"/>
            </a:pPr>
            <a:r>
              <a:rPr lang="en-US" sz="2000" kern="12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Operational depth and experience providing quality service while operating in complex environments.</a:t>
            </a: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229818"/>
              </a:buClr>
              <a:buSzPct val="80000"/>
              <a:buFont typeface="Wingdings" charset="2"/>
              <a:buChar char="u"/>
            </a:pPr>
            <a:r>
              <a:rPr lang="en-US" sz="2000" kern="12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Excellent industry and Class I relations.</a:t>
            </a: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229818"/>
              </a:buClr>
              <a:buSzPct val="80000"/>
              <a:buFont typeface="Wingdings" charset="2"/>
              <a:buChar char="u"/>
            </a:pPr>
            <a:r>
              <a:rPr lang="en-US" sz="2000" kern="12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Strong franchises serve significant markets.</a:t>
            </a: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229818"/>
              </a:buClr>
              <a:buSzPct val="80000"/>
              <a:buFont typeface="Wingdings" charset="2"/>
              <a:buChar char="u"/>
            </a:pPr>
            <a:r>
              <a:rPr lang="en-US" sz="2000" kern="12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Outstanding customer service and business development support.</a:t>
            </a: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229818"/>
              </a:buClr>
              <a:buSzPct val="80000"/>
              <a:buFont typeface="Wingdings" charset="2"/>
              <a:buChar char="u"/>
            </a:pPr>
            <a:r>
              <a:rPr lang="en-US" sz="2000" kern="12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Significant ongoing capital investment.</a:t>
            </a: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229818"/>
              </a:buClr>
              <a:buSzPct val="80000"/>
              <a:buFont typeface="Wingdings" charset="2"/>
              <a:buChar char="u"/>
            </a:pPr>
            <a:r>
              <a:rPr lang="en-US" sz="2000" kern="12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Industry leadership roles by our team.</a:t>
            </a: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229818"/>
              </a:buClr>
              <a:buSzPct val="80000"/>
              <a:buFont typeface="Wingdings" charset="2"/>
              <a:buChar char="u"/>
            </a:pPr>
            <a:r>
              <a:rPr lang="en-US" sz="2000" kern="12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Conservative capital structure and industry-leading returns.</a:t>
            </a: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229818"/>
              </a:buClr>
              <a:buSzPct val="80000"/>
              <a:buFont typeface="Wingdings" charset="2"/>
              <a:buChar char="u"/>
            </a:pPr>
            <a:r>
              <a:rPr lang="en-US" sz="2000" kern="12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Creator of innovative transaction structures.</a:t>
            </a:r>
          </a:p>
        </p:txBody>
      </p:sp>
    </p:spTree>
    <p:extLst>
      <p:ext uri="{BB962C8B-B14F-4D97-AF65-F5344CB8AC3E}">
        <p14:creationId xmlns:p14="http://schemas.microsoft.com/office/powerpoint/2010/main" val="3314204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456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HRlogo.gi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saturation sat="200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09" y="860316"/>
            <a:ext cx="1210471" cy="1199341"/>
          </a:xfrm>
          <a:prstGeom prst="rect">
            <a:avLst/>
          </a:prstGeom>
          <a:effectLst/>
        </p:spPr>
      </p:pic>
      <p:sp>
        <p:nvSpPr>
          <p:cNvPr id="20" name="Rectangle 19"/>
          <p:cNvSpPr/>
          <p:nvPr/>
        </p:nvSpPr>
        <p:spPr>
          <a:xfrm>
            <a:off x="1241221" y="3952809"/>
            <a:ext cx="1022060" cy="1675438"/>
          </a:xfrm>
          <a:prstGeom prst="rect">
            <a:avLst/>
          </a:prstGeom>
          <a:solidFill>
            <a:srgbClr val="732706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18" name="Rectangle 17"/>
          <p:cNvSpPr/>
          <p:nvPr/>
        </p:nvSpPr>
        <p:spPr>
          <a:xfrm>
            <a:off x="2358357" y="3952809"/>
            <a:ext cx="1022060" cy="1675438"/>
          </a:xfrm>
          <a:prstGeom prst="rect">
            <a:avLst/>
          </a:prstGeom>
          <a:solidFill>
            <a:srgbClr val="63103F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16" name="Rectangle 15"/>
          <p:cNvSpPr/>
          <p:nvPr/>
        </p:nvSpPr>
        <p:spPr>
          <a:xfrm>
            <a:off x="3475495" y="3952809"/>
            <a:ext cx="1022060" cy="1675438"/>
          </a:xfrm>
          <a:prstGeom prst="rect">
            <a:avLst/>
          </a:prstGeom>
          <a:solidFill>
            <a:srgbClr val="0A454A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14" name="Rectangle 13"/>
          <p:cNvSpPr/>
          <p:nvPr/>
        </p:nvSpPr>
        <p:spPr>
          <a:xfrm>
            <a:off x="4592632" y="3952809"/>
            <a:ext cx="1022060" cy="1675438"/>
          </a:xfrm>
          <a:prstGeom prst="rect">
            <a:avLst/>
          </a:prstGeom>
          <a:solidFill>
            <a:srgbClr val="544512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12" name="Rectangle 11"/>
          <p:cNvSpPr/>
          <p:nvPr/>
        </p:nvSpPr>
        <p:spPr>
          <a:xfrm>
            <a:off x="5709770" y="3952809"/>
            <a:ext cx="1022059" cy="1675438"/>
          </a:xfrm>
          <a:prstGeom prst="rect">
            <a:avLst/>
          </a:prstGeom>
          <a:solidFill>
            <a:srgbClr val="114B0C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10" name="Rectangle 9"/>
          <p:cNvSpPr/>
          <p:nvPr/>
        </p:nvSpPr>
        <p:spPr>
          <a:xfrm>
            <a:off x="6826907" y="3952809"/>
            <a:ext cx="1022060" cy="16754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477789" y="3587528"/>
            <a:ext cx="817270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HR in CityO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08" y="2108973"/>
            <a:ext cx="5884868" cy="663029"/>
          </a:xfrm>
          <a:prstGeom prst="rect">
            <a:avLst/>
          </a:prstGeom>
        </p:spPr>
      </p:pic>
      <p:pic>
        <p:nvPicPr>
          <p:cNvPr id="27" name="Picture 26" descr="CSS_Westbound_Bailly IN_2-20-16_Hinsdal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8" t="14992" r="20522" b="8722"/>
          <a:stretch/>
        </p:blipFill>
        <p:spPr>
          <a:xfrm>
            <a:off x="1241222" y="4209174"/>
            <a:ext cx="1022058" cy="1254064"/>
          </a:xfrm>
          <a:prstGeom prst="rect">
            <a:avLst/>
          </a:prstGeom>
        </p:spPr>
      </p:pic>
      <p:pic>
        <p:nvPicPr>
          <p:cNvPr id="28" name="Picture 27" descr="LIRCC12225_LIRC2004_SeymourIN_7-25-15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53" t="21059" r="4937" b="14912"/>
          <a:stretch/>
        </p:blipFill>
        <p:spPr>
          <a:xfrm>
            <a:off x="2358356" y="4064569"/>
            <a:ext cx="1022061" cy="1328432"/>
          </a:xfrm>
          <a:prstGeom prst="rect">
            <a:avLst/>
          </a:prstGeom>
        </p:spPr>
      </p:pic>
      <p:pic>
        <p:nvPicPr>
          <p:cNvPr id="29" name="Picture 28" descr="NYA_ChrisAllen_A0010-9.jp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55" r="25391"/>
          <a:stretch/>
        </p:blipFill>
        <p:spPr>
          <a:xfrm>
            <a:off x="3475495" y="4110325"/>
            <a:ext cx="1017989" cy="1460500"/>
          </a:xfrm>
          <a:prstGeom prst="rect">
            <a:avLst/>
          </a:prstGeom>
        </p:spPr>
      </p:pic>
      <p:pic>
        <p:nvPicPr>
          <p:cNvPr id="30" name="Picture 29" descr="PHL_66APLswitcherTerminalIslandI 2-08_JoeBlackwell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0" t="24200" r="43135" b="4384"/>
          <a:stretch/>
        </p:blipFill>
        <p:spPr>
          <a:xfrm>
            <a:off x="4589775" y="4049365"/>
            <a:ext cx="1024917" cy="1376075"/>
          </a:xfrm>
          <a:prstGeom prst="rect">
            <a:avLst/>
          </a:prstGeom>
        </p:spPr>
      </p:pic>
      <p:pic>
        <p:nvPicPr>
          <p:cNvPr id="32" name="Picture 31" descr="NLR_4637_MarkMuraski-crop.jp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15" t="21023" r="9716" b="24600"/>
          <a:stretch/>
        </p:blipFill>
        <p:spPr>
          <a:xfrm>
            <a:off x="5712695" y="4064569"/>
            <a:ext cx="1019135" cy="1229360"/>
          </a:xfrm>
          <a:prstGeom prst="rect">
            <a:avLst/>
          </a:prstGeom>
        </p:spPr>
      </p:pic>
      <p:pic>
        <p:nvPicPr>
          <p:cNvPr id="33" name="Picture 32" descr="GCS_IMG_2505-crop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907" y="4195400"/>
            <a:ext cx="1022061" cy="1270679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0" y="2717515"/>
            <a:ext cx="9144000" cy="6710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"/>
                <a:cs typeface="Helvetica "/>
              </a:rPr>
              <a:t>We know how to help you grow!</a:t>
            </a:r>
            <a:endParaRPr lang="en-US" sz="3200" spc="200" dirty="0">
              <a:solidFill>
                <a:schemeClr val="tx1">
                  <a:lumMod val="75000"/>
                  <a:lumOff val="25000"/>
                </a:schemeClr>
              </a:solidFill>
              <a:latin typeface="Helvetica "/>
              <a:cs typeface="Helvetica "/>
            </a:endParaRPr>
          </a:p>
        </p:txBody>
      </p:sp>
    </p:spTree>
    <p:extLst>
      <p:ext uri="{BB962C8B-B14F-4D97-AF65-F5344CB8AC3E}">
        <p14:creationId xmlns:p14="http://schemas.microsoft.com/office/powerpoint/2010/main" val="4269263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411761"/>
            <a:ext cx="9144000" cy="6710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Northwestern </a:t>
            </a:r>
            <a:r>
              <a:rPr lang="en-US" sz="2800" b="1" spc="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Sandhouse</a:t>
            </a:r>
            <a:r>
              <a:rPr lang="en-US" sz="28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 2018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986349" y="6000825"/>
            <a:ext cx="71476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0" y="2165610"/>
            <a:ext cx="9144000" cy="2163926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100" dirty="0">
                <a:solidFill>
                  <a:schemeClr val="bg1">
                    <a:lumMod val="50000"/>
                  </a:schemeClr>
                </a:solidFill>
                <a:latin typeface="Helvetica"/>
              </a:rPr>
              <a:t>South Shore Freight</a:t>
            </a:r>
          </a:p>
          <a:p>
            <a:pPr algn="ctr">
              <a:lnSpc>
                <a:spcPct val="110000"/>
              </a:lnSpc>
            </a:pPr>
            <a:r>
              <a:rPr lang="en-US" sz="4100" dirty="0">
                <a:solidFill>
                  <a:schemeClr val="bg1">
                    <a:lumMod val="50000"/>
                  </a:schemeClr>
                </a:solidFill>
                <a:latin typeface="Helvetica"/>
              </a:rPr>
              <a:t>Public Private Partnership</a:t>
            </a:r>
          </a:p>
          <a:p>
            <a:pPr algn="ctr">
              <a:lnSpc>
                <a:spcPct val="110000"/>
              </a:lnSpc>
            </a:pPr>
            <a:r>
              <a:rPr lang="en-US" sz="4100" dirty="0">
                <a:solidFill>
                  <a:schemeClr val="bg1">
                    <a:lumMod val="50000"/>
                  </a:schemeClr>
                </a:solidFill>
                <a:latin typeface="Helvetica"/>
              </a:rPr>
              <a:t>Success Story</a:t>
            </a:r>
          </a:p>
        </p:txBody>
      </p:sp>
    </p:spTree>
    <p:extLst>
      <p:ext uri="{BB962C8B-B14F-4D97-AF65-F5344CB8AC3E}">
        <p14:creationId xmlns:p14="http://schemas.microsoft.com/office/powerpoint/2010/main" val="2384181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411761"/>
            <a:ext cx="9144000" cy="6710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Agenda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986349" y="6000825"/>
            <a:ext cx="71476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6CEEFF5-F182-4D12-BE0A-4EF397121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CSS &amp;SB History</a:t>
            </a:r>
          </a:p>
          <a:p>
            <a:r>
              <a:rPr lang="en-US" dirty="0"/>
              <a:t>PPP</a:t>
            </a:r>
          </a:p>
          <a:p>
            <a:r>
              <a:rPr lang="en-US" dirty="0"/>
              <a:t>Challenges</a:t>
            </a:r>
          </a:p>
          <a:p>
            <a:r>
              <a:rPr lang="en-US" dirty="0"/>
              <a:t>Our Approach Moving Forward</a:t>
            </a:r>
          </a:p>
          <a:p>
            <a:r>
              <a:rPr lang="en-US" dirty="0"/>
              <a:t>Questions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798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Anacostia Experience in PPPs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4000" y="1400627"/>
            <a:ext cx="8432800" cy="5457373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8000" b="1" dirty="0">
                <a:solidFill>
                  <a:schemeClr val="bg1">
                    <a:lumMod val="50000"/>
                  </a:schemeClr>
                </a:solidFill>
              </a:rPr>
              <a:t>Chicago South Shore</a:t>
            </a:r>
          </a:p>
          <a:p>
            <a:pPr marL="0" indent="0" algn="ctr">
              <a:lnSpc>
                <a:spcPts val="2400"/>
              </a:lnSpc>
              <a:buNone/>
            </a:pPr>
            <a:r>
              <a:rPr lang="en-US" sz="7200" i="1" dirty="0">
                <a:solidFill>
                  <a:schemeClr val="bg1">
                    <a:lumMod val="50000"/>
                  </a:schemeClr>
                </a:solidFill>
              </a:rPr>
              <a:t>90 mile joint use with Northern Indiana Commuter Transportation District</a:t>
            </a:r>
            <a:br>
              <a:rPr lang="en-US" sz="720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7200" dirty="0">
                <a:solidFill>
                  <a:schemeClr val="bg1">
                    <a:lumMod val="50000"/>
                  </a:schemeClr>
                </a:solidFill>
              </a:rPr>
              <a:t>Freight-passenger corridor with 50 daily passenger trains and</a:t>
            </a:r>
            <a:br>
              <a:rPr lang="en-US" sz="7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7200" dirty="0">
                <a:solidFill>
                  <a:schemeClr val="bg1">
                    <a:lumMod val="50000"/>
                  </a:schemeClr>
                </a:solidFill>
              </a:rPr>
              <a:t> 50,000 plus annual freight carloads-</a:t>
            </a:r>
            <a:r>
              <a:rPr lang="en-US" sz="7200" i="1" dirty="0">
                <a:solidFill>
                  <a:schemeClr val="bg1">
                    <a:lumMod val="50000"/>
                  </a:schemeClr>
                </a:solidFill>
              </a:rPr>
              <a:t>since 1990</a:t>
            </a:r>
          </a:p>
          <a:p>
            <a:pPr marL="0" indent="0" algn="ctr">
              <a:lnSpc>
                <a:spcPts val="2400"/>
              </a:lnSpc>
              <a:buNone/>
            </a:pPr>
            <a:endParaRPr lang="en-US" sz="8000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lnSpc>
                <a:spcPts val="2400"/>
              </a:lnSpc>
              <a:buNone/>
            </a:pPr>
            <a:r>
              <a:rPr lang="en-US" sz="8000" b="1" dirty="0">
                <a:solidFill>
                  <a:schemeClr val="bg1">
                    <a:lumMod val="50000"/>
                  </a:schemeClr>
                </a:solidFill>
              </a:rPr>
              <a:t>New York &amp; Atlantic</a:t>
            </a:r>
            <a:r>
              <a:rPr lang="en-US" sz="80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8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7200" i="1" dirty="0">
                <a:solidFill>
                  <a:schemeClr val="bg1">
                    <a:lumMod val="50000"/>
                  </a:schemeClr>
                </a:solidFill>
              </a:rPr>
              <a:t>269 mile shared with Long Island Railroad</a:t>
            </a:r>
            <a:br>
              <a:rPr lang="en-US" sz="720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7200" dirty="0">
                <a:solidFill>
                  <a:schemeClr val="bg1">
                    <a:lumMod val="50000"/>
                  </a:schemeClr>
                </a:solidFill>
              </a:rPr>
              <a:t>Freight-passenger network with 600+ daily passenger trains and</a:t>
            </a:r>
            <a:br>
              <a:rPr lang="en-US" sz="7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7200" dirty="0">
                <a:solidFill>
                  <a:schemeClr val="bg1">
                    <a:lumMod val="50000"/>
                  </a:schemeClr>
                </a:solidFill>
              </a:rPr>
              <a:t> 30,000+ annual freight carloads-</a:t>
            </a:r>
            <a:r>
              <a:rPr lang="en-US" sz="7200" i="1" dirty="0">
                <a:solidFill>
                  <a:schemeClr val="bg1">
                    <a:lumMod val="50000"/>
                  </a:schemeClr>
                </a:solidFill>
              </a:rPr>
              <a:t>since 1997</a:t>
            </a:r>
          </a:p>
          <a:p>
            <a:pPr marL="0" indent="0" algn="ctr">
              <a:lnSpc>
                <a:spcPts val="2400"/>
              </a:lnSpc>
              <a:buNone/>
            </a:pPr>
            <a:endParaRPr lang="en-US" sz="8000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lnSpc>
                <a:spcPts val="2400"/>
              </a:lnSpc>
              <a:buNone/>
            </a:pPr>
            <a:r>
              <a:rPr lang="en-US" sz="8000" b="1" dirty="0">
                <a:solidFill>
                  <a:schemeClr val="bg1">
                    <a:lumMod val="50000"/>
                  </a:schemeClr>
                </a:solidFill>
              </a:rPr>
              <a:t>Pacific Harbor Line</a:t>
            </a:r>
            <a:r>
              <a:rPr lang="en-US" sz="80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8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7200" i="1" dirty="0">
                <a:solidFill>
                  <a:schemeClr val="bg1">
                    <a:lumMod val="50000"/>
                  </a:schemeClr>
                </a:solidFill>
              </a:rPr>
              <a:t>Concession to operate publicly-owned</a:t>
            </a:r>
            <a:br>
              <a:rPr lang="en-US" sz="720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7200" i="1" dirty="0">
                <a:solidFill>
                  <a:schemeClr val="bg1">
                    <a:lumMod val="50000"/>
                  </a:schemeClr>
                </a:solidFill>
              </a:rPr>
              <a:t>Ports of Los Angeles and Long Beach</a:t>
            </a:r>
            <a:r>
              <a:rPr lang="en-US" sz="72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7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7200" dirty="0">
                <a:solidFill>
                  <a:schemeClr val="bg1">
                    <a:lumMod val="50000"/>
                  </a:schemeClr>
                </a:solidFill>
              </a:rPr>
              <a:t>Rail facilities in largest port complex in North America-</a:t>
            </a:r>
            <a:r>
              <a:rPr lang="en-US" sz="7200" i="1" dirty="0">
                <a:solidFill>
                  <a:schemeClr val="bg1">
                    <a:lumMod val="50000"/>
                  </a:schemeClr>
                </a:solidFill>
              </a:rPr>
              <a:t>since 1998 </a:t>
            </a:r>
          </a:p>
          <a:p>
            <a:pPr algn="ctr">
              <a:lnSpc>
                <a:spcPts val="24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37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23823"/>
            <a:ext cx="9144000" cy="834176"/>
            <a:chOff x="0" y="6023823"/>
            <a:chExt cx="9144000" cy="834176"/>
          </a:xfrm>
        </p:grpSpPr>
        <p:sp>
          <p:nvSpPr>
            <p:cNvPr id="18" name="Rectangle 17"/>
            <p:cNvSpPr/>
            <p:nvPr/>
          </p:nvSpPr>
          <p:spPr>
            <a:xfrm>
              <a:off x="0" y="6363196"/>
              <a:ext cx="9144000" cy="4948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0" y="6363197"/>
              <a:ext cx="9144000" cy="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 descr="AHRlogo.gif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9000"/>
                      </a14:imgEffect>
                      <a14:imgEffect>
                        <a14:saturation sat="200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9122" y="6023823"/>
              <a:ext cx="686248" cy="679938"/>
            </a:xfrm>
            <a:prstGeom prst="rect">
              <a:avLst/>
            </a:prstGeom>
            <a:effectLst/>
          </p:spPr>
        </p:pic>
      </p:grpSp>
      <p:sp>
        <p:nvSpPr>
          <p:cNvPr id="14" name="TextBox 13"/>
          <p:cNvSpPr txBox="1"/>
          <p:nvPr/>
        </p:nvSpPr>
        <p:spPr>
          <a:xfrm>
            <a:off x="3788283" y="255488"/>
            <a:ext cx="4194428" cy="954107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en-US" sz="2800" b="1" dirty="0">
                <a:latin typeface="Helvetica"/>
              </a:rPr>
              <a:t>Chicago South Shore &amp; </a:t>
            </a:r>
            <a:br>
              <a:rPr lang="en-US" sz="2800" b="1" dirty="0">
                <a:latin typeface="Helvetica"/>
              </a:rPr>
            </a:br>
            <a:r>
              <a:rPr lang="en-US" sz="2800" b="1" dirty="0">
                <a:latin typeface="Helvetica"/>
              </a:rPr>
              <a:t>South Bend Railroad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752" y="1382355"/>
            <a:ext cx="2675791" cy="7485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2781881" cy="6858000"/>
          </a:xfrm>
          <a:prstGeom prst="rect">
            <a:avLst/>
          </a:prstGeom>
          <a:solidFill>
            <a:srgbClr val="732706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pic>
        <p:nvPicPr>
          <p:cNvPr id="2" name="Picture 1" descr="South Shore Full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3" t="3581" r="9313"/>
          <a:stretch/>
        </p:blipFill>
        <p:spPr>
          <a:xfrm>
            <a:off x="196345" y="320934"/>
            <a:ext cx="2408982" cy="285391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96344" y="3370198"/>
            <a:ext cx="2408983" cy="2761689"/>
            <a:chOff x="196344" y="3027911"/>
            <a:chExt cx="2408983" cy="2761689"/>
          </a:xfrm>
        </p:grpSpPr>
        <p:pic>
          <p:nvPicPr>
            <p:cNvPr id="12" name="Picture 11" descr="US Map no text SSRR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99" t="6554" r="3015"/>
            <a:stretch/>
          </p:blipFill>
          <p:spPr>
            <a:xfrm>
              <a:off x="196344" y="3027911"/>
              <a:ext cx="2408983" cy="2761689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885644" y="3531207"/>
              <a:ext cx="646238" cy="646239"/>
            </a:xfrm>
            <a:prstGeom prst="ellipse">
              <a:avLst/>
            </a:prstGeom>
            <a:noFill/>
            <a:ln w="127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229429" y="3085758"/>
            <a:ext cx="5460999" cy="224676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342900" indent="-342900">
              <a:buClr>
                <a:srgbClr val="229818"/>
              </a:buClr>
              <a:buSzPct val="80000"/>
              <a:buFont typeface="Wingdings" charset="2"/>
              <a:buChar char="u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75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mile joint use with Northern Indiana Commuter Transportation District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</a:b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lvetica"/>
              <a:cs typeface="Helvetica"/>
            </a:endParaRPr>
          </a:p>
          <a:p>
            <a:pPr marL="342900" indent="-342900">
              <a:buClr>
                <a:srgbClr val="229818"/>
              </a:buClr>
              <a:buSzPct val="80000"/>
              <a:buFont typeface="Wingdings" charset="2"/>
              <a:buChar char="u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Freight - passenger corridor	</a:t>
            </a:r>
          </a:p>
          <a:p>
            <a:pPr marL="342900" indent="29210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43 daily passenger trains			</a:t>
            </a:r>
          </a:p>
          <a:p>
            <a:pPr marL="342900" indent="29210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50,000+ annual freight carloads 	   	   	   since 1990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35620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5" t="1297" r="1427" b="2592"/>
          <a:stretch/>
        </p:blipFill>
        <p:spPr>
          <a:xfrm>
            <a:off x="226320" y="0"/>
            <a:ext cx="8787448" cy="6581075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0" y="6363197"/>
            <a:ext cx="9144000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HRlogo.gif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  <a14:imgEffect>
                      <a14:saturation sat="200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122" y="6023823"/>
            <a:ext cx="686248" cy="679938"/>
          </a:xfrm>
          <a:prstGeom prst="rect">
            <a:avLst/>
          </a:prstGeom>
          <a:effectLst/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7" t="71875" r="3768" b="8000"/>
          <a:stretch/>
        </p:blipFill>
        <p:spPr>
          <a:xfrm>
            <a:off x="3242793" y="162121"/>
            <a:ext cx="5770974" cy="175629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161584" y="4759513"/>
            <a:ext cx="4549949" cy="17117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0" y="6023823"/>
            <a:ext cx="9144000" cy="834176"/>
            <a:chOff x="0" y="6023823"/>
            <a:chExt cx="9144000" cy="834176"/>
          </a:xfrm>
        </p:grpSpPr>
        <p:sp>
          <p:nvSpPr>
            <p:cNvPr id="23" name="Rectangle 22"/>
            <p:cNvSpPr/>
            <p:nvPr/>
          </p:nvSpPr>
          <p:spPr>
            <a:xfrm>
              <a:off x="0" y="6363196"/>
              <a:ext cx="9144000" cy="4948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0" y="6363197"/>
              <a:ext cx="9144000" cy="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 descr="AHRlogo.gif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9000"/>
                      </a14:imgEffect>
                      <a14:imgEffect>
                        <a14:saturation sat="200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9122" y="6023823"/>
              <a:ext cx="686248" cy="679938"/>
            </a:xfrm>
            <a:prstGeom prst="rect">
              <a:avLst/>
            </a:prstGeom>
            <a:effectLst/>
          </p:spPr>
        </p:pic>
      </p:grpSp>
      <p:sp>
        <p:nvSpPr>
          <p:cNvPr id="29" name="Rectangle 28"/>
          <p:cNvSpPr/>
          <p:nvPr/>
        </p:nvSpPr>
        <p:spPr>
          <a:xfrm>
            <a:off x="2327773" y="386073"/>
            <a:ext cx="915020" cy="735256"/>
          </a:xfrm>
          <a:prstGeom prst="rect">
            <a:avLst/>
          </a:prstGeom>
          <a:solidFill>
            <a:srgbClr val="E4E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993360" y="5132768"/>
            <a:ext cx="4962010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dirty="0">
                <a:latin typeface="Helvetica"/>
              </a:rPr>
              <a:t>Chicago South Shore &amp; South Bend Railroad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65" y="5520311"/>
            <a:ext cx="1799785" cy="50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36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490341"/>
            <a:ext cx="9144000" cy="7428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pc="200" dirty="0">
                <a:latin typeface="Helvetica"/>
                <a:cs typeface="Helvetica"/>
              </a:rPr>
              <a:t>CSS: Vital Information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98283" y="1608664"/>
            <a:ext cx="7941071" cy="4561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500"/>
              </a:spcAft>
              <a:buClr>
                <a:srgbClr val="009900"/>
              </a:buClr>
              <a:buSzPct val="60000"/>
              <a:buFont typeface="Wingdings" charset="2"/>
              <a:buChar char="u"/>
              <a:tabLst>
                <a:tab pos="2282825" algn="l"/>
              </a:tabLst>
            </a:pPr>
            <a:r>
              <a:rPr lang="en-US" sz="2000" b="1" spc="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Established</a:t>
            </a:r>
            <a:r>
              <a:rPr lang="en-US" sz="2000" spc="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	1990, purchased from bankruptcy</a:t>
            </a:r>
          </a:p>
          <a:p>
            <a:pPr>
              <a:spcBef>
                <a:spcPts val="0"/>
              </a:spcBef>
              <a:spcAft>
                <a:spcPts val="1500"/>
              </a:spcAft>
              <a:buClr>
                <a:srgbClr val="009900"/>
              </a:buClr>
              <a:buSzPct val="60000"/>
              <a:buFont typeface="Wingdings" charset="2"/>
              <a:buChar char="u"/>
              <a:tabLst>
                <a:tab pos="2282825" algn="l"/>
              </a:tabLst>
            </a:pPr>
            <a:r>
              <a:rPr lang="en-US" sz="2000" b="1" spc="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Serves </a:t>
            </a:r>
            <a:r>
              <a:rPr lang="en-US" sz="2000" spc="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	Chicago and Northwest Indiana</a:t>
            </a:r>
          </a:p>
          <a:p>
            <a:pPr>
              <a:spcBef>
                <a:spcPts val="0"/>
              </a:spcBef>
              <a:spcAft>
                <a:spcPts val="1500"/>
              </a:spcAft>
              <a:buClr>
                <a:srgbClr val="009900"/>
              </a:buClr>
              <a:buSzPct val="60000"/>
              <a:buFont typeface="Wingdings" charset="2"/>
              <a:buChar char="u"/>
              <a:tabLst>
                <a:tab pos="2282825" algn="l"/>
              </a:tabLst>
            </a:pPr>
            <a:r>
              <a:rPr lang="en-US" sz="2000" b="1" spc="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Connections</a:t>
            </a:r>
            <a:r>
              <a:rPr lang="en-US" sz="2000" spc="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	All Chicago railroads (directly or via BRC)</a:t>
            </a:r>
          </a:p>
          <a:p>
            <a:pPr>
              <a:spcBef>
                <a:spcPts val="0"/>
              </a:spcBef>
              <a:spcAft>
                <a:spcPts val="1500"/>
              </a:spcAft>
              <a:buClr>
                <a:srgbClr val="009900"/>
              </a:buClr>
              <a:buSzPct val="60000"/>
              <a:buFont typeface="Wingdings" charset="2"/>
              <a:buChar char="u"/>
              <a:tabLst>
                <a:tab pos="2282825" algn="l"/>
              </a:tabLst>
            </a:pPr>
            <a:r>
              <a:rPr lang="en-US" sz="2000" b="1" spc="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Commodities</a:t>
            </a:r>
            <a:r>
              <a:rPr lang="en-US" sz="2000" spc="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	Steel, coal, chemicals, building materials, 	grain, food products</a:t>
            </a:r>
          </a:p>
          <a:p>
            <a:pPr>
              <a:spcBef>
                <a:spcPts val="0"/>
              </a:spcBef>
              <a:spcAft>
                <a:spcPts val="1500"/>
              </a:spcAft>
              <a:buClr>
                <a:srgbClr val="009900"/>
              </a:buClr>
              <a:buSzPct val="60000"/>
              <a:buFont typeface="Wingdings" charset="2"/>
              <a:buChar char="u"/>
              <a:tabLst>
                <a:tab pos="2282825" algn="l"/>
              </a:tabLst>
            </a:pPr>
            <a:r>
              <a:rPr lang="en-US" sz="2000" b="1" spc="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Route Miles</a:t>
            </a:r>
            <a:r>
              <a:rPr lang="en-US" sz="2000" spc="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	100 (75 shared with NICTD)</a:t>
            </a:r>
          </a:p>
          <a:p>
            <a:pPr>
              <a:spcBef>
                <a:spcPts val="0"/>
              </a:spcBef>
              <a:spcAft>
                <a:spcPts val="1500"/>
              </a:spcAft>
              <a:buClr>
                <a:srgbClr val="009900"/>
              </a:buClr>
              <a:buSzPct val="60000"/>
              <a:buFont typeface="Wingdings" charset="2"/>
              <a:buChar char="u"/>
              <a:tabLst>
                <a:tab pos="2282825" algn="l"/>
              </a:tabLst>
            </a:pPr>
            <a:r>
              <a:rPr lang="en-US" sz="2000" b="1" spc="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Carloads</a:t>
            </a:r>
            <a:r>
              <a:rPr lang="en-US" sz="2000" spc="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	55,000</a:t>
            </a:r>
          </a:p>
          <a:p>
            <a:pPr>
              <a:spcBef>
                <a:spcPts val="0"/>
              </a:spcBef>
              <a:spcAft>
                <a:spcPts val="1500"/>
              </a:spcAft>
              <a:buClr>
                <a:srgbClr val="009900"/>
              </a:buClr>
              <a:buSzPct val="60000"/>
              <a:buFont typeface="Wingdings" charset="2"/>
              <a:buChar char="u"/>
              <a:tabLst>
                <a:tab pos="2282825" algn="l"/>
              </a:tabLst>
            </a:pPr>
            <a:r>
              <a:rPr lang="en-US" sz="2000" b="1" spc="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President</a:t>
            </a:r>
            <a:r>
              <a:rPr lang="en-US" sz="2000" spc="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	Mr. Todd Bjornstad</a:t>
            </a:r>
          </a:p>
          <a:p>
            <a:endParaRPr lang="en-US" dirty="0">
              <a:latin typeface="Helvetica"/>
              <a:cs typeface="Helvetica"/>
            </a:endParaRPr>
          </a:p>
          <a:p>
            <a:endParaRPr lang="en-US" dirty="0">
              <a:latin typeface="Helvetica"/>
              <a:cs typeface="Helvetica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98283" y="1233197"/>
            <a:ext cx="7846490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363197"/>
            <a:ext cx="9144000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0" y="6023823"/>
            <a:ext cx="9144000" cy="834176"/>
            <a:chOff x="0" y="6023823"/>
            <a:chExt cx="9144000" cy="834176"/>
          </a:xfrm>
        </p:grpSpPr>
        <p:sp>
          <p:nvSpPr>
            <p:cNvPr id="12" name="Rectangle 11"/>
            <p:cNvSpPr/>
            <p:nvPr/>
          </p:nvSpPr>
          <p:spPr>
            <a:xfrm>
              <a:off x="0" y="6363196"/>
              <a:ext cx="9144000" cy="4948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0" y="6363197"/>
              <a:ext cx="9144000" cy="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AHRlogo.gif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9000"/>
                      </a14:imgEffect>
                      <a14:imgEffect>
                        <a14:saturation sat="200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9122" y="6023823"/>
              <a:ext cx="686248" cy="679938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532599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472197"/>
            <a:ext cx="9144000" cy="76099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200" dirty="0">
                <a:latin typeface="Helvetica "/>
                <a:cs typeface="Helvetica "/>
              </a:rPr>
              <a:t>CSS: Customers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98283" y="1233197"/>
            <a:ext cx="7846490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363197"/>
            <a:ext cx="9144000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0" y="6023823"/>
            <a:ext cx="9144000" cy="834176"/>
            <a:chOff x="0" y="6023823"/>
            <a:chExt cx="9144000" cy="834176"/>
          </a:xfrm>
        </p:grpSpPr>
        <p:sp>
          <p:nvSpPr>
            <p:cNvPr id="12" name="Rectangle 11"/>
            <p:cNvSpPr/>
            <p:nvPr/>
          </p:nvSpPr>
          <p:spPr>
            <a:xfrm>
              <a:off x="0" y="6363196"/>
              <a:ext cx="9144000" cy="4948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0" y="6363197"/>
              <a:ext cx="9144000" cy="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AHRlogo.gif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9000"/>
                      </a14:imgEffect>
                      <a14:imgEffect>
                        <a14:saturation sat="200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9122" y="6023823"/>
              <a:ext cx="686248" cy="679938"/>
            </a:xfrm>
            <a:prstGeom prst="rect">
              <a:avLst/>
            </a:prstGeom>
            <a:effectLst/>
          </p:spPr>
        </p:pic>
      </p:grpSp>
      <p:grpSp>
        <p:nvGrpSpPr>
          <p:cNvPr id="15" name="Group 14"/>
          <p:cNvGrpSpPr/>
          <p:nvPr/>
        </p:nvGrpSpPr>
        <p:grpSpPr>
          <a:xfrm>
            <a:off x="613589" y="1588773"/>
            <a:ext cx="2540815" cy="400119"/>
            <a:chOff x="6144005" y="1354447"/>
            <a:chExt cx="2847595" cy="448430"/>
          </a:xfrm>
          <a:solidFill>
            <a:srgbClr val="732706"/>
          </a:solidFill>
        </p:grpSpPr>
        <p:sp>
          <p:nvSpPr>
            <p:cNvPr id="16" name="Rectangle 15"/>
            <p:cNvSpPr/>
            <p:nvPr/>
          </p:nvSpPr>
          <p:spPr>
            <a:xfrm>
              <a:off x="6144005" y="1354447"/>
              <a:ext cx="2847595" cy="4468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54865" y="1388951"/>
              <a:ext cx="2836488" cy="41392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Steel/Metals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892794" y="1588877"/>
            <a:ext cx="2551979" cy="402739"/>
            <a:chOff x="6127473" y="1354563"/>
            <a:chExt cx="2860107" cy="451366"/>
          </a:xfrm>
          <a:solidFill>
            <a:srgbClr val="732706"/>
          </a:solidFill>
        </p:grpSpPr>
        <p:sp>
          <p:nvSpPr>
            <p:cNvPr id="19" name="Rectangle 18"/>
            <p:cNvSpPr/>
            <p:nvPr/>
          </p:nvSpPr>
          <p:spPr>
            <a:xfrm>
              <a:off x="6127473" y="1354563"/>
              <a:ext cx="2858555" cy="4513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134600" y="1389067"/>
              <a:ext cx="2852980" cy="41392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Chemicals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250121" y="1588877"/>
            <a:ext cx="2540594" cy="402739"/>
            <a:chOff x="3155169" y="1354563"/>
            <a:chExt cx="2847348" cy="451366"/>
          </a:xfrm>
          <a:solidFill>
            <a:srgbClr val="732706"/>
          </a:solidFill>
        </p:grpSpPr>
        <p:sp>
          <p:nvSpPr>
            <p:cNvPr id="22" name="Rectangle 21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55169" y="1389067"/>
              <a:ext cx="2847348" cy="41392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Fuel/Energy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2" t="1078" r="19354"/>
          <a:stretch/>
        </p:blipFill>
        <p:spPr>
          <a:xfrm>
            <a:off x="2246550" y="2006912"/>
            <a:ext cx="730901" cy="783215"/>
          </a:xfrm>
          <a:prstGeom prst="rect">
            <a:avLst/>
          </a:prstGeom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178" y="2295205"/>
            <a:ext cx="930850" cy="44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865" y="3582547"/>
            <a:ext cx="1227605" cy="31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892" y="2459167"/>
            <a:ext cx="658266" cy="9400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7" descr="Go to Criterion Catalysts and Technolog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884" y="2964267"/>
            <a:ext cx="1382586" cy="3718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57" y="2343544"/>
            <a:ext cx="1395554" cy="4355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263" y="3063266"/>
            <a:ext cx="1633990" cy="40747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59" y="2779073"/>
            <a:ext cx="1156399" cy="75519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7" y="2159069"/>
            <a:ext cx="1238917" cy="52008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61" y="2866770"/>
            <a:ext cx="907253" cy="55042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613589" y="4322155"/>
            <a:ext cx="2540815" cy="400119"/>
            <a:chOff x="6144005" y="1354447"/>
            <a:chExt cx="2847595" cy="448430"/>
          </a:xfrm>
          <a:solidFill>
            <a:srgbClr val="732706"/>
          </a:solidFill>
        </p:grpSpPr>
        <p:sp>
          <p:nvSpPr>
            <p:cNvPr id="37" name="Rectangle 36"/>
            <p:cNvSpPr/>
            <p:nvPr/>
          </p:nvSpPr>
          <p:spPr>
            <a:xfrm>
              <a:off x="6144005" y="1354447"/>
              <a:ext cx="2847595" cy="4468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54865" y="1388951"/>
              <a:ext cx="2836488" cy="41392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Paper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250121" y="4320149"/>
            <a:ext cx="2540594" cy="402739"/>
            <a:chOff x="3155169" y="1354563"/>
            <a:chExt cx="2847348" cy="451366"/>
          </a:xfrm>
          <a:solidFill>
            <a:srgbClr val="732706"/>
          </a:solidFill>
        </p:grpSpPr>
        <p:sp>
          <p:nvSpPr>
            <p:cNvPr id="40" name="Rectangle 39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155169" y="1389067"/>
              <a:ext cx="2847348" cy="41392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Minerals</a:t>
              </a: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52" y="4816880"/>
            <a:ext cx="1291824" cy="92273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6" t="24891" r="12623" b="23532"/>
          <a:stretch/>
        </p:blipFill>
        <p:spPr>
          <a:xfrm>
            <a:off x="3905657" y="4837576"/>
            <a:ext cx="1233239" cy="42705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073" y="5588757"/>
            <a:ext cx="1426524" cy="301708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5892794" y="4320149"/>
            <a:ext cx="2551979" cy="402739"/>
            <a:chOff x="6127473" y="1354563"/>
            <a:chExt cx="2860107" cy="451366"/>
          </a:xfrm>
          <a:solidFill>
            <a:srgbClr val="732706"/>
          </a:solidFill>
        </p:grpSpPr>
        <p:sp>
          <p:nvSpPr>
            <p:cNvPr id="46" name="Rectangle 45"/>
            <p:cNvSpPr/>
            <p:nvPr/>
          </p:nvSpPr>
          <p:spPr>
            <a:xfrm>
              <a:off x="6127473" y="1354563"/>
              <a:ext cx="2858555" cy="4513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34600" y="1389067"/>
              <a:ext cx="2852980" cy="41392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Lumber/Building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255" y="4837576"/>
            <a:ext cx="816497" cy="90203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35" y="3663607"/>
            <a:ext cx="1360670" cy="47044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55" y="3522511"/>
            <a:ext cx="1223081" cy="61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68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7219"/>
          </a:xfrm>
        </p:spPr>
        <p:txBody>
          <a:bodyPr>
            <a:normAutofit/>
          </a:bodyPr>
          <a:lstStyle/>
          <a:p>
            <a:r>
              <a:rPr lang="en-US" sz="2800" b="1" dirty="0"/>
              <a:t>CSS: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600200"/>
            <a:ext cx="7855857" cy="4459513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Public Partner: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Northern Indiana Commuter Transportation District (NICTD)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Ownership of mainline, catenary and other joint use track infrastructure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Dispatching and maintenance of joint use track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All passenger operations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Private Partner: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Chicago South Shore &amp; South Bend Railroad (CSS)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All common carrier freight operations; ownership of all freight locomotives and cars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Ownership of certain joint use track infrastructure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Maintenance/capital for freight-only track infrastructure 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79094"/>
      </p:ext>
    </p:extLst>
  </p:cSld>
  <p:clrMapOvr>
    <a:masterClrMapping/>
  </p:clrMapOvr>
</p:sld>
</file>

<file path=ppt/theme/theme1.xml><?xml version="1.0" encoding="utf-8"?>
<a:theme xmlns:a="http://schemas.openxmlformats.org/drawingml/2006/main" name="ARH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>
            <a:lumMod val="50000"/>
          </a:schemeClr>
        </a:solidFill>
      </a:spPr>
      <a:bodyPr wrap="square" rtlCol="0" anchor="ctr" anchorCtr="1">
        <a:spAutoFit/>
      </a:bodyPr>
      <a:lstStyle>
        <a:defPPr algn="ctr">
          <a:defRPr sz="1400" dirty="0" smtClean="0">
            <a:solidFill>
              <a:schemeClr val="bg1">
                <a:lumMod val="85000"/>
              </a:schemeClr>
            </a:solidFill>
            <a:latin typeface="Helvetic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</TotalTime>
  <Words>344</Words>
  <Application>Microsoft Office PowerPoint</Application>
  <PresentationFormat>On-screen Show (4:3)</PresentationFormat>
  <Paragraphs>78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Helvetica</vt:lpstr>
      <vt:lpstr>Helvetica </vt:lpstr>
      <vt:lpstr>Wingdings</vt:lpstr>
      <vt:lpstr>ARH standard</vt:lpstr>
      <vt:lpstr>Custom Design</vt:lpstr>
      <vt:lpstr>PowerPoint Presentation</vt:lpstr>
      <vt:lpstr>PowerPoint Presentation</vt:lpstr>
      <vt:lpstr>PowerPoint Presentation</vt:lpstr>
      <vt:lpstr>Anacostia Experience in PPPs</vt:lpstr>
      <vt:lpstr>PowerPoint Presentation</vt:lpstr>
      <vt:lpstr>PowerPoint Presentation</vt:lpstr>
      <vt:lpstr>PowerPoint Presentation</vt:lpstr>
      <vt:lpstr>PowerPoint Presentation</vt:lpstr>
      <vt:lpstr>CSS: Structure</vt:lpstr>
      <vt:lpstr>CSS: Structure</vt:lpstr>
      <vt:lpstr>CSS: Results</vt:lpstr>
      <vt:lpstr>CSS: Revenue</vt:lpstr>
      <vt:lpstr>PowerPoint Presentation</vt:lpstr>
      <vt:lpstr>PowerPoint Presentation</vt:lpstr>
      <vt:lpstr>PowerPoint Presentation</vt:lpstr>
    </vt:vector>
  </TitlesOfParts>
  <Company>James Street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Martha Anderson</dc:creator>
  <cp:lastModifiedBy>Marya Morris</cp:lastModifiedBy>
  <cp:revision>115</cp:revision>
  <cp:lastPrinted>2018-03-20T13:25:47Z</cp:lastPrinted>
  <dcterms:created xsi:type="dcterms:W3CDTF">2017-06-07T11:30:00Z</dcterms:created>
  <dcterms:modified xsi:type="dcterms:W3CDTF">2018-03-28T15:34:47Z</dcterms:modified>
</cp:coreProperties>
</file>