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tiff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321" r:id="rId4"/>
    <p:sldId id="356" r:id="rId5"/>
    <p:sldId id="355" r:id="rId6"/>
    <p:sldId id="353" r:id="rId7"/>
    <p:sldId id="322" r:id="rId8"/>
    <p:sldId id="347" r:id="rId9"/>
    <p:sldId id="324" r:id="rId10"/>
    <p:sldId id="325" r:id="rId11"/>
    <p:sldId id="326" r:id="rId12"/>
    <p:sldId id="327" r:id="rId13"/>
    <p:sldId id="329" r:id="rId14"/>
    <p:sldId id="330" r:id="rId15"/>
    <p:sldId id="331" r:id="rId16"/>
    <p:sldId id="332" r:id="rId17"/>
    <p:sldId id="333" r:id="rId18"/>
    <p:sldId id="334" r:id="rId19"/>
    <p:sldId id="336" r:id="rId20"/>
    <p:sldId id="337" r:id="rId21"/>
    <p:sldId id="344" r:id="rId22"/>
    <p:sldId id="301" r:id="rId23"/>
    <p:sldId id="303" r:id="rId24"/>
    <p:sldId id="304" r:id="rId25"/>
    <p:sldId id="340" r:id="rId26"/>
    <p:sldId id="341" r:id="rId27"/>
    <p:sldId id="342" r:id="rId28"/>
    <p:sldId id="346" r:id="rId29"/>
    <p:sldId id="310" r:id="rId30"/>
    <p:sldId id="311" r:id="rId31"/>
    <p:sldId id="312" r:id="rId32"/>
    <p:sldId id="292" r:id="rId33"/>
    <p:sldId id="293" r:id="rId34"/>
    <p:sldId id="297" r:id="rId35"/>
    <p:sldId id="299" r:id="rId36"/>
    <p:sldId id="29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0021"/>
    <a:srgbClr val="6A001E"/>
    <a:srgbClr val="FCB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26" autoAdjust="0"/>
  </p:normalViewPr>
  <p:slideViewPr>
    <p:cSldViewPr snapToGrid="0" snapToObjects="1">
      <p:cViewPr varScale="1">
        <p:scale>
          <a:sx n="72" d="100"/>
          <a:sy n="72" d="100"/>
        </p:scale>
        <p:origin x="12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E86581-B544-AF46-9329-0D4751E53B94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F1B4F7-4881-8242-B503-ED7D6D563A1F}">
      <dgm:prSet phldrT="[Text]"/>
      <dgm:spPr/>
      <dgm:t>
        <a:bodyPr/>
        <a:lstStyle/>
        <a:p>
          <a:r>
            <a:rPr lang="en-US" baseline="0" dirty="0" smtClean="0">
              <a:solidFill>
                <a:schemeClr val="tx1"/>
              </a:solidFill>
            </a:rPr>
            <a:t>Variables</a:t>
          </a:r>
          <a:endParaRPr lang="en-US" baseline="0" dirty="0">
            <a:solidFill>
              <a:schemeClr val="tx1"/>
            </a:solidFill>
          </a:endParaRPr>
        </a:p>
      </dgm:t>
    </dgm:pt>
    <dgm:pt modelId="{13762BA0-91D4-AB41-BEC6-CE87178C6B10}" type="parTrans" cxnId="{89A578BC-715E-6D4C-A9F9-4DA32D59F827}">
      <dgm:prSet/>
      <dgm:spPr/>
      <dgm:t>
        <a:bodyPr/>
        <a:lstStyle/>
        <a:p>
          <a:endParaRPr lang="en-US"/>
        </a:p>
      </dgm:t>
    </dgm:pt>
    <dgm:pt modelId="{BAC5B068-B7FA-C941-8866-5BA7EC315810}" type="sibTrans" cxnId="{89A578BC-715E-6D4C-A9F9-4DA32D59F827}">
      <dgm:prSet/>
      <dgm:spPr/>
      <dgm:t>
        <a:bodyPr/>
        <a:lstStyle/>
        <a:p>
          <a:endParaRPr lang="en-US"/>
        </a:p>
      </dgm:t>
    </dgm:pt>
    <dgm:pt modelId="{2012234F-8836-3044-A2BF-A18EE44A8DC2}">
      <dgm:prSet phldrT="[Text]"/>
      <dgm:spPr/>
      <dgm:t>
        <a:bodyPr/>
        <a:lstStyle/>
        <a:p>
          <a:r>
            <a:rPr lang="en-US" baseline="0" dirty="0" smtClean="0">
              <a:solidFill>
                <a:schemeClr val="tx1"/>
              </a:solidFill>
            </a:rPr>
            <a:t>Commute trips by transit	</a:t>
          </a:r>
          <a:endParaRPr lang="en-US" baseline="0" dirty="0">
            <a:solidFill>
              <a:schemeClr val="tx1"/>
            </a:solidFill>
          </a:endParaRPr>
        </a:p>
      </dgm:t>
    </dgm:pt>
    <dgm:pt modelId="{B7D43484-159F-604D-A3F4-9E03AB6C6A67}" type="parTrans" cxnId="{960D666F-BF9D-C14B-88A7-A73D45CFB075}">
      <dgm:prSet/>
      <dgm:spPr/>
      <dgm:t>
        <a:bodyPr/>
        <a:lstStyle/>
        <a:p>
          <a:endParaRPr lang="en-US"/>
        </a:p>
      </dgm:t>
    </dgm:pt>
    <dgm:pt modelId="{5EEB1EC1-085D-9A4F-BFEE-BF0381823EE0}" type="sibTrans" cxnId="{960D666F-BF9D-C14B-88A7-A73D45CFB075}">
      <dgm:prSet/>
      <dgm:spPr/>
      <dgm:t>
        <a:bodyPr/>
        <a:lstStyle/>
        <a:p>
          <a:endParaRPr lang="en-US"/>
        </a:p>
      </dgm:t>
    </dgm:pt>
    <dgm:pt modelId="{2CE4DD57-A795-D74A-89F6-E2A5BC246CED}">
      <dgm:prSet phldrT="[Text]"/>
      <dgm:spPr/>
      <dgm:t>
        <a:bodyPr/>
        <a:lstStyle/>
        <a:p>
          <a:r>
            <a:rPr lang="en-US" baseline="0" dirty="0" smtClean="0">
              <a:solidFill>
                <a:schemeClr val="tx1"/>
              </a:solidFill>
            </a:rPr>
            <a:t>Non-work transit trips</a:t>
          </a:r>
          <a:endParaRPr lang="en-US" baseline="0" dirty="0">
            <a:solidFill>
              <a:schemeClr val="tx1"/>
            </a:solidFill>
          </a:endParaRPr>
        </a:p>
      </dgm:t>
    </dgm:pt>
    <dgm:pt modelId="{0892FAC2-83B8-B64A-BF7C-4679C4DAEF91}" type="parTrans" cxnId="{96BCDC09-38DB-7848-8629-165FC7D1E6C7}">
      <dgm:prSet/>
      <dgm:spPr/>
      <dgm:t>
        <a:bodyPr/>
        <a:lstStyle/>
        <a:p>
          <a:endParaRPr lang="en-US"/>
        </a:p>
      </dgm:t>
    </dgm:pt>
    <dgm:pt modelId="{14D28000-6F52-7D4A-A4C4-E5E4C7AC0AAB}" type="sibTrans" cxnId="{96BCDC09-38DB-7848-8629-165FC7D1E6C7}">
      <dgm:prSet/>
      <dgm:spPr/>
      <dgm:t>
        <a:bodyPr/>
        <a:lstStyle/>
        <a:p>
          <a:endParaRPr lang="en-US"/>
        </a:p>
      </dgm:t>
    </dgm:pt>
    <dgm:pt modelId="{9BC4258C-7D33-7D40-9023-14F439DC98FB}">
      <dgm:prSet phldrT="[Text]"/>
      <dgm:spPr/>
      <dgm:t>
        <a:bodyPr/>
        <a:lstStyle/>
        <a:p>
          <a:r>
            <a:rPr lang="en-US" baseline="0" dirty="0" smtClean="0">
              <a:solidFill>
                <a:schemeClr val="tx1"/>
              </a:solidFill>
            </a:rPr>
            <a:t>Propensity Score Matching</a:t>
          </a:r>
          <a:endParaRPr lang="en-US" baseline="0" dirty="0">
            <a:solidFill>
              <a:schemeClr val="tx1"/>
            </a:solidFill>
          </a:endParaRPr>
        </a:p>
      </dgm:t>
    </dgm:pt>
    <dgm:pt modelId="{F1B316AD-E6FF-B946-9C2E-6FFD01228B4E}" type="parTrans" cxnId="{841B1929-6D81-E24B-B634-C3F380161280}">
      <dgm:prSet/>
      <dgm:spPr/>
      <dgm:t>
        <a:bodyPr/>
        <a:lstStyle/>
        <a:p>
          <a:endParaRPr lang="en-US"/>
        </a:p>
      </dgm:t>
    </dgm:pt>
    <dgm:pt modelId="{57FBED18-14D1-9E46-BBFD-DD69A6255F83}" type="sibTrans" cxnId="{841B1929-6D81-E24B-B634-C3F380161280}">
      <dgm:prSet/>
      <dgm:spPr/>
      <dgm:t>
        <a:bodyPr/>
        <a:lstStyle/>
        <a:p>
          <a:endParaRPr lang="en-US"/>
        </a:p>
      </dgm:t>
    </dgm:pt>
    <dgm:pt modelId="{FC3B0593-21F7-E748-A3A4-68B809C1C30B}">
      <dgm:prSet phldrT="[Text]"/>
      <dgm:spPr/>
      <dgm:t>
        <a:bodyPr/>
        <a:lstStyle/>
        <a:p>
          <a:r>
            <a:rPr lang="en-US" baseline="0" dirty="0" smtClean="0">
              <a:solidFill>
                <a:schemeClr val="tx1"/>
              </a:solidFill>
            </a:rPr>
            <a:t>Matches cases in different corridors by demographics</a:t>
          </a:r>
          <a:endParaRPr lang="en-US" baseline="0" dirty="0">
            <a:solidFill>
              <a:schemeClr val="tx1"/>
            </a:solidFill>
          </a:endParaRPr>
        </a:p>
      </dgm:t>
    </dgm:pt>
    <dgm:pt modelId="{73C7442B-1E7D-7C41-945B-C6BFE338BDB4}" type="parTrans" cxnId="{89AD7AA3-5E1E-7140-9E50-02CC61E67E6F}">
      <dgm:prSet/>
      <dgm:spPr/>
      <dgm:t>
        <a:bodyPr/>
        <a:lstStyle/>
        <a:p>
          <a:endParaRPr lang="en-US"/>
        </a:p>
      </dgm:t>
    </dgm:pt>
    <dgm:pt modelId="{E3C59663-01AA-4940-A21A-807B05A73989}" type="sibTrans" cxnId="{89AD7AA3-5E1E-7140-9E50-02CC61E67E6F}">
      <dgm:prSet/>
      <dgm:spPr/>
      <dgm:t>
        <a:bodyPr/>
        <a:lstStyle/>
        <a:p>
          <a:endParaRPr lang="en-US"/>
        </a:p>
      </dgm:t>
    </dgm:pt>
    <dgm:pt modelId="{ECE236C4-1558-B84D-B95A-9C05D1C0F61D}">
      <dgm:prSet phldrT="[Text]"/>
      <dgm:spPr/>
      <dgm:t>
        <a:bodyPr/>
        <a:lstStyle/>
        <a:p>
          <a:r>
            <a:rPr lang="en-US" baseline="0" dirty="0" smtClean="0">
              <a:solidFill>
                <a:schemeClr val="tx1"/>
              </a:solidFill>
            </a:rPr>
            <a:t>Approximates “random assignment” to understand effects of LRT on a random individual</a:t>
          </a:r>
          <a:endParaRPr lang="en-US" baseline="0" dirty="0">
            <a:solidFill>
              <a:schemeClr val="tx1"/>
            </a:solidFill>
          </a:endParaRPr>
        </a:p>
      </dgm:t>
    </dgm:pt>
    <dgm:pt modelId="{8EC162E1-6288-9A46-8103-C064A835FB6C}" type="parTrans" cxnId="{931D59F8-C5A0-3444-984A-C9E4336001F9}">
      <dgm:prSet/>
      <dgm:spPr/>
      <dgm:t>
        <a:bodyPr/>
        <a:lstStyle/>
        <a:p>
          <a:endParaRPr lang="en-US"/>
        </a:p>
      </dgm:t>
    </dgm:pt>
    <dgm:pt modelId="{98CA189D-28D9-764B-8780-4520CAD5EEE8}" type="sibTrans" cxnId="{931D59F8-C5A0-3444-984A-C9E4336001F9}">
      <dgm:prSet/>
      <dgm:spPr/>
      <dgm:t>
        <a:bodyPr/>
        <a:lstStyle/>
        <a:p>
          <a:endParaRPr lang="en-US"/>
        </a:p>
      </dgm:t>
    </dgm:pt>
    <dgm:pt modelId="{AE7A12F2-629E-0D41-85FF-4FF4F7CE9245}">
      <dgm:prSet/>
      <dgm:spPr/>
      <dgm:t>
        <a:bodyPr/>
        <a:lstStyle/>
        <a:p>
          <a:r>
            <a:rPr lang="en-US" baseline="0" dirty="0" smtClean="0">
              <a:solidFill>
                <a:schemeClr val="tx1"/>
              </a:solidFill>
            </a:rPr>
            <a:t>Results</a:t>
          </a:r>
          <a:endParaRPr lang="en-US" baseline="0" dirty="0">
            <a:solidFill>
              <a:schemeClr val="tx1"/>
            </a:solidFill>
          </a:endParaRPr>
        </a:p>
      </dgm:t>
    </dgm:pt>
    <dgm:pt modelId="{D4EBD31A-E701-EF46-B2A6-E9F68A804A3A}" type="parTrans" cxnId="{65616CCE-858D-5447-9CED-3AFA0E79D4E9}">
      <dgm:prSet/>
      <dgm:spPr/>
      <dgm:t>
        <a:bodyPr/>
        <a:lstStyle/>
        <a:p>
          <a:endParaRPr lang="en-US"/>
        </a:p>
      </dgm:t>
    </dgm:pt>
    <dgm:pt modelId="{2AD485AD-0C0D-214F-AB1C-D3BEB5A0580E}" type="sibTrans" cxnId="{65616CCE-858D-5447-9CED-3AFA0E79D4E9}">
      <dgm:prSet/>
      <dgm:spPr/>
      <dgm:t>
        <a:bodyPr/>
        <a:lstStyle/>
        <a:p>
          <a:endParaRPr lang="en-US"/>
        </a:p>
      </dgm:t>
    </dgm:pt>
    <dgm:pt modelId="{92AB7325-2FA9-9246-84AC-BFD4359C4BFF}">
      <dgm:prSet/>
      <dgm:spPr/>
      <dgm:t>
        <a:bodyPr/>
        <a:lstStyle/>
        <a:p>
          <a:r>
            <a:rPr lang="en-US" baseline="0" dirty="0" smtClean="0">
              <a:solidFill>
                <a:schemeClr val="tx1"/>
              </a:solidFill>
            </a:rPr>
            <a:t>Movers and non-movers analyzed separately</a:t>
          </a:r>
          <a:endParaRPr lang="en-US" baseline="0" dirty="0">
            <a:solidFill>
              <a:schemeClr val="tx1"/>
            </a:solidFill>
          </a:endParaRPr>
        </a:p>
      </dgm:t>
    </dgm:pt>
    <dgm:pt modelId="{5D5374E0-BBC9-D140-AC24-E55AE42EF930}" type="parTrans" cxnId="{36C8CDE6-925C-A849-AA5B-48A729E3AD61}">
      <dgm:prSet/>
      <dgm:spPr/>
      <dgm:t>
        <a:bodyPr/>
        <a:lstStyle/>
        <a:p>
          <a:endParaRPr lang="en-US"/>
        </a:p>
      </dgm:t>
    </dgm:pt>
    <dgm:pt modelId="{D369DEF4-EBD4-CF4E-BCB3-4E55F06E9BB3}" type="sibTrans" cxnId="{36C8CDE6-925C-A849-AA5B-48A729E3AD61}">
      <dgm:prSet/>
      <dgm:spPr/>
      <dgm:t>
        <a:bodyPr/>
        <a:lstStyle/>
        <a:p>
          <a:endParaRPr lang="en-US"/>
        </a:p>
      </dgm:t>
    </dgm:pt>
    <dgm:pt modelId="{400A76D0-A9F1-9C4F-AF93-8F35F559D0A3}">
      <dgm:prSet/>
      <dgm:spPr/>
      <dgm:t>
        <a:bodyPr/>
        <a:lstStyle/>
        <a:p>
          <a:r>
            <a:rPr lang="en-US" baseline="0" dirty="0" smtClean="0">
              <a:solidFill>
                <a:schemeClr val="tx1"/>
              </a:solidFill>
            </a:rPr>
            <a:t>Treatment effect of LRT on transit use</a:t>
          </a:r>
          <a:endParaRPr lang="en-US" baseline="0" dirty="0">
            <a:solidFill>
              <a:schemeClr val="tx1"/>
            </a:solidFill>
          </a:endParaRPr>
        </a:p>
      </dgm:t>
    </dgm:pt>
    <dgm:pt modelId="{EDAD638E-C6E6-3847-BFC8-1241E5883178}" type="parTrans" cxnId="{91496B87-9BE8-7E42-A69E-A29E3ED1D73C}">
      <dgm:prSet/>
      <dgm:spPr/>
      <dgm:t>
        <a:bodyPr/>
        <a:lstStyle/>
        <a:p>
          <a:endParaRPr lang="en-US"/>
        </a:p>
      </dgm:t>
    </dgm:pt>
    <dgm:pt modelId="{8F795A0B-B464-8C40-9482-898BA519FF8C}" type="sibTrans" cxnId="{91496B87-9BE8-7E42-A69E-A29E3ED1D73C}">
      <dgm:prSet/>
      <dgm:spPr/>
      <dgm:t>
        <a:bodyPr/>
        <a:lstStyle/>
        <a:p>
          <a:endParaRPr lang="en-US"/>
        </a:p>
      </dgm:t>
    </dgm:pt>
    <dgm:pt modelId="{C7502415-F55C-884E-A11B-A8968FFD503A}" type="pres">
      <dgm:prSet presAssocID="{CAE86581-B544-AF46-9329-0D4751E53B9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382BA2-5D1A-2C46-9C9C-945D63498946}" type="pres">
      <dgm:prSet presAssocID="{E8F1B4F7-4881-8242-B503-ED7D6D563A1F}" presName="compNode" presStyleCnt="0"/>
      <dgm:spPr/>
    </dgm:pt>
    <dgm:pt modelId="{173E51D8-C2BE-A34D-97F4-1EBCDE4ED3BE}" type="pres">
      <dgm:prSet presAssocID="{E8F1B4F7-4881-8242-B503-ED7D6D563A1F}" presName="aNode" presStyleLbl="bgShp" presStyleIdx="0" presStyleCnt="3"/>
      <dgm:spPr/>
      <dgm:t>
        <a:bodyPr/>
        <a:lstStyle/>
        <a:p>
          <a:endParaRPr lang="en-US"/>
        </a:p>
      </dgm:t>
    </dgm:pt>
    <dgm:pt modelId="{7C971944-72CE-8545-AC6A-96B7CBB1089D}" type="pres">
      <dgm:prSet presAssocID="{E8F1B4F7-4881-8242-B503-ED7D6D563A1F}" presName="textNode" presStyleLbl="bgShp" presStyleIdx="0" presStyleCnt="3"/>
      <dgm:spPr/>
      <dgm:t>
        <a:bodyPr/>
        <a:lstStyle/>
        <a:p>
          <a:endParaRPr lang="en-US"/>
        </a:p>
      </dgm:t>
    </dgm:pt>
    <dgm:pt modelId="{66D782E4-0878-B246-8317-507570CBF275}" type="pres">
      <dgm:prSet presAssocID="{E8F1B4F7-4881-8242-B503-ED7D6D563A1F}" presName="compChildNode" presStyleCnt="0"/>
      <dgm:spPr/>
    </dgm:pt>
    <dgm:pt modelId="{1170F468-D398-6146-9D60-ECB3730A43A0}" type="pres">
      <dgm:prSet presAssocID="{E8F1B4F7-4881-8242-B503-ED7D6D563A1F}" presName="theInnerList" presStyleCnt="0"/>
      <dgm:spPr/>
    </dgm:pt>
    <dgm:pt modelId="{7E1E9EBA-E812-5D43-91E0-9CF2A6260FE1}" type="pres">
      <dgm:prSet presAssocID="{2012234F-8836-3044-A2BF-A18EE44A8DC2}" presName="childNode" presStyleLbl="node1" presStyleIdx="0" presStyleCnt="6" custScaleX="116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C3F052-0B5A-984A-910C-F2688B86B56C}" type="pres">
      <dgm:prSet presAssocID="{2012234F-8836-3044-A2BF-A18EE44A8DC2}" presName="aSpace2" presStyleCnt="0"/>
      <dgm:spPr/>
    </dgm:pt>
    <dgm:pt modelId="{28DFB369-A4E1-E74D-B9A1-8E5E7BE702FC}" type="pres">
      <dgm:prSet presAssocID="{2CE4DD57-A795-D74A-89F6-E2A5BC246CED}" presName="childNode" presStyleLbl="node1" presStyleIdx="1" presStyleCnt="6" custScaleX="116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F6E21F-219F-D24F-893F-2D63BF9B9A70}" type="pres">
      <dgm:prSet presAssocID="{E8F1B4F7-4881-8242-B503-ED7D6D563A1F}" presName="aSpace" presStyleCnt="0"/>
      <dgm:spPr/>
    </dgm:pt>
    <dgm:pt modelId="{69DA83E0-3F88-514B-9B3E-676D56CBED36}" type="pres">
      <dgm:prSet presAssocID="{9BC4258C-7D33-7D40-9023-14F439DC98FB}" presName="compNode" presStyleCnt="0"/>
      <dgm:spPr/>
    </dgm:pt>
    <dgm:pt modelId="{E6F62B29-7775-FB49-9437-2CD18D6EE165}" type="pres">
      <dgm:prSet presAssocID="{9BC4258C-7D33-7D40-9023-14F439DC98FB}" presName="aNode" presStyleLbl="bgShp" presStyleIdx="1" presStyleCnt="3"/>
      <dgm:spPr/>
      <dgm:t>
        <a:bodyPr/>
        <a:lstStyle/>
        <a:p>
          <a:endParaRPr lang="en-US"/>
        </a:p>
      </dgm:t>
    </dgm:pt>
    <dgm:pt modelId="{B7C286E1-66A4-1041-89BC-059CF37431B7}" type="pres">
      <dgm:prSet presAssocID="{9BC4258C-7D33-7D40-9023-14F439DC98FB}" presName="textNode" presStyleLbl="bgShp" presStyleIdx="1" presStyleCnt="3"/>
      <dgm:spPr/>
      <dgm:t>
        <a:bodyPr/>
        <a:lstStyle/>
        <a:p>
          <a:endParaRPr lang="en-US"/>
        </a:p>
      </dgm:t>
    </dgm:pt>
    <dgm:pt modelId="{7FF1FA0E-280D-1B46-801C-A10E7C66CFBC}" type="pres">
      <dgm:prSet presAssocID="{9BC4258C-7D33-7D40-9023-14F439DC98FB}" presName="compChildNode" presStyleCnt="0"/>
      <dgm:spPr/>
    </dgm:pt>
    <dgm:pt modelId="{41D63F8A-3161-8D40-ACE3-A84949DB8F32}" type="pres">
      <dgm:prSet presAssocID="{9BC4258C-7D33-7D40-9023-14F439DC98FB}" presName="theInnerList" presStyleCnt="0"/>
      <dgm:spPr/>
    </dgm:pt>
    <dgm:pt modelId="{B2D15C82-C261-3646-A40B-F8E7F78735DC}" type="pres">
      <dgm:prSet presAssocID="{FC3B0593-21F7-E748-A3A4-68B809C1C30B}" presName="childNode" presStyleLbl="node1" presStyleIdx="2" presStyleCnt="6" custScaleX="116227" custScaleY="594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229FB-ABC6-404F-AA15-F5AF320D98F8}" type="pres">
      <dgm:prSet presAssocID="{FC3B0593-21F7-E748-A3A4-68B809C1C30B}" presName="aSpace2" presStyleCnt="0"/>
      <dgm:spPr/>
    </dgm:pt>
    <dgm:pt modelId="{7AFBC779-8CCE-0644-842A-239855624671}" type="pres">
      <dgm:prSet presAssocID="{ECE236C4-1558-B84D-B95A-9C05D1C0F61D}" presName="childNode" presStyleLbl="node1" presStyleIdx="3" presStyleCnt="6" custScaleX="116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3D701-9D0D-544F-9F2C-3839F86007FC}" type="pres">
      <dgm:prSet presAssocID="{9BC4258C-7D33-7D40-9023-14F439DC98FB}" presName="aSpace" presStyleCnt="0"/>
      <dgm:spPr/>
    </dgm:pt>
    <dgm:pt modelId="{BD78BFA0-C010-9046-96CE-8699E60EC05B}" type="pres">
      <dgm:prSet presAssocID="{AE7A12F2-629E-0D41-85FF-4FF4F7CE9245}" presName="compNode" presStyleCnt="0"/>
      <dgm:spPr/>
    </dgm:pt>
    <dgm:pt modelId="{9861FAB7-537C-2342-A825-E449BE73CBA2}" type="pres">
      <dgm:prSet presAssocID="{AE7A12F2-629E-0D41-85FF-4FF4F7CE9245}" presName="aNode" presStyleLbl="bgShp" presStyleIdx="2" presStyleCnt="3"/>
      <dgm:spPr/>
      <dgm:t>
        <a:bodyPr/>
        <a:lstStyle/>
        <a:p>
          <a:endParaRPr lang="en-US"/>
        </a:p>
      </dgm:t>
    </dgm:pt>
    <dgm:pt modelId="{28EEE593-51DF-9D40-8656-4516F4EA9778}" type="pres">
      <dgm:prSet presAssocID="{AE7A12F2-629E-0D41-85FF-4FF4F7CE9245}" presName="textNode" presStyleLbl="bgShp" presStyleIdx="2" presStyleCnt="3"/>
      <dgm:spPr/>
      <dgm:t>
        <a:bodyPr/>
        <a:lstStyle/>
        <a:p>
          <a:endParaRPr lang="en-US"/>
        </a:p>
      </dgm:t>
    </dgm:pt>
    <dgm:pt modelId="{7964AAD2-DA48-4140-8EC8-4F91433B76FF}" type="pres">
      <dgm:prSet presAssocID="{AE7A12F2-629E-0D41-85FF-4FF4F7CE9245}" presName="compChildNode" presStyleCnt="0"/>
      <dgm:spPr/>
    </dgm:pt>
    <dgm:pt modelId="{6D5DD634-01EC-4348-BFFE-F0C5F50443CB}" type="pres">
      <dgm:prSet presAssocID="{AE7A12F2-629E-0D41-85FF-4FF4F7CE9245}" presName="theInnerList" presStyleCnt="0"/>
      <dgm:spPr/>
    </dgm:pt>
    <dgm:pt modelId="{42F716CA-CCAB-F246-8252-7E947EC8E46A}" type="pres">
      <dgm:prSet presAssocID="{92AB7325-2FA9-9246-84AC-BFD4359C4BFF}" presName="childNode" presStyleLbl="node1" presStyleIdx="4" presStyleCnt="6" custScaleX="116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0A4F48-5B8B-9746-965A-FE8B75B99984}" type="pres">
      <dgm:prSet presAssocID="{92AB7325-2FA9-9246-84AC-BFD4359C4BFF}" presName="aSpace2" presStyleCnt="0"/>
      <dgm:spPr/>
    </dgm:pt>
    <dgm:pt modelId="{0D98B745-C9F3-EE47-B7D4-284B673D251D}" type="pres">
      <dgm:prSet presAssocID="{400A76D0-A9F1-9C4F-AF93-8F35F559D0A3}" presName="childNode" presStyleLbl="node1" presStyleIdx="5" presStyleCnt="6" custScaleX="116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6E0E49-EF71-416B-9BD8-5D0F90C34B90}" type="presOf" srcId="{2CE4DD57-A795-D74A-89F6-E2A5BC246CED}" destId="{28DFB369-A4E1-E74D-B9A1-8E5E7BE702FC}" srcOrd="0" destOrd="0" presId="urn:microsoft.com/office/officeart/2005/8/layout/lProcess2"/>
    <dgm:cxn modelId="{81BE1A03-C1D1-4987-B1CB-2052FED455B6}" type="presOf" srcId="{92AB7325-2FA9-9246-84AC-BFD4359C4BFF}" destId="{42F716CA-CCAB-F246-8252-7E947EC8E46A}" srcOrd="0" destOrd="0" presId="urn:microsoft.com/office/officeart/2005/8/layout/lProcess2"/>
    <dgm:cxn modelId="{89A578BC-715E-6D4C-A9F9-4DA32D59F827}" srcId="{CAE86581-B544-AF46-9329-0D4751E53B94}" destId="{E8F1B4F7-4881-8242-B503-ED7D6D563A1F}" srcOrd="0" destOrd="0" parTransId="{13762BA0-91D4-AB41-BEC6-CE87178C6B10}" sibTransId="{BAC5B068-B7FA-C941-8866-5BA7EC315810}"/>
    <dgm:cxn modelId="{3B6FC3E6-08C1-4535-9B98-79DD3498FDEC}" type="presOf" srcId="{9BC4258C-7D33-7D40-9023-14F439DC98FB}" destId="{B7C286E1-66A4-1041-89BC-059CF37431B7}" srcOrd="1" destOrd="0" presId="urn:microsoft.com/office/officeart/2005/8/layout/lProcess2"/>
    <dgm:cxn modelId="{91496B87-9BE8-7E42-A69E-A29E3ED1D73C}" srcId="{AE7A12F2-629E-0D41-85FF-4FF4F7CE9245}" destId="{400A76D0-A9F1-9C4F-AF93-8F35F559D0A3}" srcOrd="1" destOrd="0" parTransId="{EDAD638E-C6E6-3847-BFC8-1241E5883178}" sibTransId="{8F795A0B-B464-8C40-9482-898BA519FF8C}"/>
    <dgm:cxn modelId="{54030188-4DE0-4B6D-A163-540FD57DB1F1}" type="presOf" srcId="{E8F1B4F7-4881-8242-B503-ED7D6D563A1F}" destId="{7C971944-72CE-8545-AC6A-96B7CBB1089D}" srcOrd="1" destOrd="0" presId="urn:microsoft.com/office/officeart/2005/8/layout/lProcess2"/>
    <dgm:cxn modelId="{47C9F409-822E-4C72-8589-90F1F15DF6C1}" type="presOf" srcId="{AE7A12F2-629E-0D41-85FF-4FF4F7CE9245}" destId="{9861FAB7-537C-2342-A825-E449BE73CBA2}" srcOrd="0" destOrd="0" presId="urn:microsoft.com/office/officeart/2005/8/layout/lProcess2"/>
    <dgm:cxn modelId="{89AD7AA3-5E1E-7140-9E50-02CC61E67E6F}" srcId="{9BC4258C-7D33-7D40-9023-14F439DC98FB}" destId="{FC3B0593-21F7-E748-A3A4-68B809C1C30B}" srcOrd="0" destOrd="0" parTransId="{73C7442B-1E7D-7C41-945B-C6BFE338BDB4}" sibTransId="{E3C59663-01AA-4940-A21A-807B05A73989}"/>
    <dgm:cxn modelId="{960D666F-BF9D-C14B-88A7-A73D45CFB075}" srcId="{E8F1B4F7-4881-8242-B503-ED7D6D563A1F}" destId="{2012234F-8836-3044-A2BF-A18EE44A8DC2}" srcOrd="0" destOrd="0" parTransId="{B7D43484-159F-604D-A3F4-9E03AB6C6A67}" sibTransId="{5EEB1EC1-085D-9A4F-BFEE-BF0381823EE0}"/>
    <dgm:cxn modelId="{07233F94-296F-445F-A9B3-7F743D06065A}" type="presOf" srcId="{2012234F-8836-3044-A2BF-A18EE44A8DC2}" destId="{7E1E9EBA-E812-5D43-91E0-9CF2A6260FE1}" srcOrd="0" destOrd="0" presId="urn:microsoft.com/office/officeart/2005/8/layout/lProcess2"/>
    <dgm:cxn modelId="{AED20528-043A-4453-B87A-142B59D17324}" type="presOf" srcId="{FC3B0593-21F7-E748-A3A4-68B809C1C30B}" destId="{B2D15C82-C261-3646-A40B-F8E7F78735DC}" srcOrd="0" destOrd="0" presId="urn:microsoft.com/office/officeart/2005/8/layout/lProcess2"/>
    <dgm:cxn modelId="{DFBDF3A4-4881-4B12-BB81-23F7FED459EA}" type="presOf" srcId="{ECE236C4-1558-B84D-B95A-9C05D1C0F61D}" destId="{7AFBC779-8CCE-0644-842A-239855624671}" srcOrd="0" destOrd="0" presId="urn:microsoft.com/office/officeart/2005/8/layout/lProcess2"/>
    <dgm:cxn modelId="{B044117B-BFDB-447C-AD25-9280F941ACFC}" type="presOf" srcId="{400A76D0-A9F1-9C4F-AF93-8F35F559D0A3}" destId="{0D98B745-C9F3-EE47-B7D4-284B673D251D}" srcOrd="0" destOrd="0" presId="urn:microsoft.com/office/officeart/2005/8/layout/lProcess2"/>
    <dgm:cxn modelId="{841B1929-6D81-E24B-B634-C3F380161280}" srcId="{CAE86581-B544-AF46-9329-0D4751E53B94}" destId="{9BC4258C-7D33-7D40-9023-14F439DC98FB}" srcOrd="1" destOrd="0" parTransId="{F1B316AD-E6FF-B946-9C2E-6FFD01228B4E}" sibTransId="{57FBED18-14D1-9E46-BBFD-DD69A6255F83}"/>
    <dgm:cxn modelId="{E85279AC-000D-4F14-89CF-6C5307064BB5}" type="presOf" srcId="{CAE86581-B544-AF46-9329-0D4751E53B94}" destId="{C7502415-F55C-884E-A11B-A8968FFD503A}" srcOrd="0" destOrd="0" presId="urn:microsoft.com/office/officeart/2005/8/layout/lProcess2"/>
    <dgm:cxn modelId="{931D59F8-C5A0-3444-984A-C9E4336001F9}" srcId="{9BC4258C-7D33-7D40-9023-14F439DC98FB}" destId="{ECE236C4-1558-B84D-B95A-9C05D1C0F61D}" srcOrd="1" destOrd="0" parTransId="{8EC162E1-6288-9A46-8103-C064A835FB6C}" sibTransId="{98CA189D-28D9-764B-8780-4520CAD5EEE8}"/>
    <dgm:cxn modelId="{3B97DFE2-3D0B-429B-B1AD-A118DC743984}" type="presOf" srcId="{AE7A12F2-629E-0D41-85FF-4FF4F7CE9245}" destId="{28EEE593-51DF-9D40-8656-4516F4EA9778}" srcOrd="1" destOrd="0" presId="urn:microsoft.com/office/officeart/2005/8/layout/lProcess2"/>
    <dgm:cxn modelId="{96BCDC09-38DB-7848-8629-165FC7D1E6C7}" srcId="{E8F1B4F7-4881-8242-B503-ED7D6D563A1F}" destId="{2CE4DD57-A795-D74A-89F6-E2A5BC246CED}" srcOrd="1" destOrd="0" parTransId="{0892FAC2-83B8-B64A-BF7C-4679C4DAEF91}" sibTransId="{14D28000-6F52-7D4A-A4C4-E5E4C7AC0AAB}"/>
    <dgm:cxn modelId="{2EAFE97F-7446-4BE3-A655-6604A1F0FB39}" type="presOf" srcId="{E8F1B4F7-4881-8242-B503-ED7D6D563A1F}" destId="{173E51D8-C2BE-A34D-97F4-1EBCDE4ED3BE}" srcOrd="0" destOrd="0" presId="urn:microsoft.com/office/officeart/2005/8/layout/lProcess2"/>
    <dgm:cxn modelId="{65616CCE-858D-5447-9CED-3AFA0E79D4E9}" srcId="{CAE86581-B544-AF46-9329-0D4751E53B94}" destId="{AE7A12F2-629E-0D41-85FF-4FF4F7CE9245}" srcOrd="2" destOrd="0" parTransId="{D4EBD31A-E701-EF46-B2A6-E9F68A804A3A}" sibTransId="{2AD485AD-0C0D-214F-AB1C-D3BEB5A0580E}"/>
    <dgm:cxn modelId="{1870BBEE-22D9-4C71-97A4-E35CCD5CF9C2}" type="presOf" srcId="{9BC4258C-7D33-7D40-9023-14F439DC98FB}" destId="{E6F62B29-7775-FB49-9437-2CD18D6EE165}" srcOrd="0" destOrd="0" presId="urn:microsoft.com/office/officeart/2005/8/layout/lProcess2"/>
    <dgm:cxn modelId="{36C8CDE6-925C-A849-AA5B-48A729E3AD61}" srcId="{AE7A12F2-629E-0D41-85FF-4FF4F7CE9245}" destId="{92AB7325-2FA9-9246-84AC-BFD4359C4BFF}" srcOrd="0" destOrd="0" parTransId="{5D5374E0-BBC9-D140-AC24-E55AE42EF930}" sibTransId="{D369DEF4-EBD4-CF4E-BCB3-4E55F06E9BB3}"/>
    <dgm:cxn modelId="{9C07781B-895E-468F-BB56-64DCF368B1CD}" type="presParOf" srcId="{C7502415-F55C-884E-A11B-A8968FFD503A}" destId="{22382BA2-5D1A-2C46-9C9C-945D63498946}" srcOrd="0" destOrd="0" presId="urn:microsoft.com/office/officeart/2005/8/layout/lProcess2"/>
    <dgm:cxn modelId="{94D1C692-3918-4391-A0D9-D905B25D1695}" type="presParOf" srcId="{22382BA2-5D1A-2C46-9C9C-945D63498946}" destId="{173E51D8-C2BE-A34D-97F4-1EBCDE4ED3BE}" srcOrd="0" destOrd="0" presId="urn:microsoft.com/office/officeart/2005/8/layout/lProcess2"/>
    <dgm:cxn modelId="{F6B79DF6-B0BF-4427-9E53-18B4C6644B70}" type="presParOf" srcId="{22382BA2-5D1A-2C46-9C9C-945D63498946}" destId="{7C971944-72CE-8545-AC6A-96B7CBB1089D}" srcOrd="1" destOrd="0" presId="urn:microsoft.com/office/officeart/2005/8/layout/lProcess2"/>
    <dgm:cxn modelId="{4867A1E8-89EC-49E4-8E63-C76C449E5515}" type="presParOf" srcId="{22382BA2-5D1A-2C46-9C9C-945D63498946}" destId="{66D782E4-0878-B246-8317-507570CBF275}" srcOrd="2" destOrd="0" presId="urn:microsoft.com/office/officeart/2005/8/layout/lProcess2"/>
    <dgm:cxn modelId="{C56A73E9-B6B2-4BBE-8396-A18DF236F486}" type="presParOf" srcId="{66D782E4-0878-B246-8317-507570CBF275}" destId="{1170F468-D398-6146-9D60-ECB3730A43A0}" srcOrd="0" destOrd="0" presId="urn:microsoft.com/office/officeart/2005/8/layout/lProcess2"/>
    <dgm:cxn modelId="{075D67F4-15D0-441E-A710-D1A875ADE15F}" type="presParOf" srcId="{1170F468-D398-6146-9D60-ECB3730A43A0}" destId="{7E1E9EBA-E812-5D43-91E0-9CF2A6260FE1}" srcOrd="0" destOrd="0" presId="urn:microsoft.com/office/officeart/2005/8/layout/lProcess2"/>
    <dgm:cxn modelId="{649BB7D0-2C04-4C6C-9464-9339A452DFBD}" type="presParOf" srcId="{1170F468-D398-6146-9D60-ECB3730A43A0}" destId="{76C3F052-0B5A-984A-910C-F2688B86B56C}" srcOrd="1" destOrd="0" presId="urn:microsoft.com/office/officeart/2005/8/layout/lProcess2"/>
    <dgm:cxn modelId="{6DBAA77D-E1E5-46BF-A62A-4C54B2638C50}" type="presParOf" srcId="{1170F468-D398-6146-9D60-ECB3730A43A0}" destId="{28DFB369-A4E1-E74D-B9A1-8E5E7BE702FC}" srcOrd="2" destOrd="0" presId="urn:microsoft.com/office/officeart/2005/8/layout/lProcess2"/>
    <dgm:cxn modelId="{EBD948B7-EC70-4717-ACEC-DCA760DBA1F9}" type="presParOf" srcId="{C7502415-F55C-884E-A11B-A8968FFD503A}" destId="{56F6E21F-219F-D24F-893F-2D63BF9B9A70}" srcOrd="1" destOrd="0" presId="urn:microsoft.com/office/officeart/2005/8/layout/lProcess2"/>
    <dgm:cxn modelId="{F6E360BF-E334-423A-B4F9-0CD13F2FA10F}" type="presParOf" srcId="{C7502415-F55C-884E-A11B-A8968FFD503A}" destId="{69DA83E0-3F88-514B-9B3E-676D56CBED36}" srcOrd="2" destOrd="0" presId="urn:microsoft.com/office/officeart/2005/8/layout/lProcess2"/>
    <dgm:cxn modelId="{1FCC337A-98FE-468E-9DCD-C70159535EA9}" type="presParOf" srcId="{69DA83E0-3F88-514B-9B3E-676D56CBED36}" destId="{E6F62B29-7775-FB49-9437-2CD18D6EE165}" srcOrd="0" destOrd="0" presId="urn:microsoft.com/office/officeart/2005/8/layout/lProcess2"/>
    <dgm:cxn modelId="{689F2EBE-030C-4811-AD2F-CA4992322B9D}" type="presParOf" srcId="{69DA83E0-3F88-514B-9B3E-676D56CBED36}" destId="{B7C286E1-66A4-1041-89BC-059CF37431B7}" srcOrd="1" destOrd="0" presId="urn:microsoft.com/office/officeart/2005/8/layout/lProcess2"/>
    <dgm:cxn modelId="{758924F5-5D3B-4A0F-89A0-8DCB87C5EE92}" type="presParOf" srcId="{69DA83E0-3F88-514B-9B3E-676D56CBED36}" destId="{7FF1FA0E-280D-1B46-801C-A10E7C66CFBC}" srcOrd="2" destOrd="0" presId="urn:microsoft.com/office/officeart/2005/8/layout/lProcess2"/>
    <dgm:cxn modelId="{53A6F8FD-A791-4B94-952B-3C0129873DE1}" type="presParOf" srcId="{7FF1FA0E-280D-1B46-801C-A10E7C66CFBC}" destId="{41D63F8A-3161-8D40-ACE3-A84949DB8F32}" srcOrd="0" destOrd="0" presId="urn:microsoft.com/office/officeart/2005/8/layout/lProcess2"/>
    <dgm:cxn modelId="{21BBC5E5-F8B9-457C-8E2B-D8862F5D2040}" type="presParOf" srcId="{41D63F8A-3161-8D40-ACE3-A84949DB8F32}" destId="{B2D15C82-C261-3646-A40B-F8E7F78735DC}" srcOrd="0" destOrd="0" presId="urn:microsoft.com/office/officeart/2005/8/layout/lProcess2"/>
    <dgm:cxn modelId="{98B6660C-14D8-4174-86A8-AA23BFA6364C}" type="presParOf" srcId="{41D63F8A-3161-8D40-ACE3-A84949DB8F32}" destId="{F80229FB-ABC6-404F-AA15-F5AF320D98F8}" srcOrd="1" destOrd="0" presId="urn:microsoft.com/office/officeart/2005/8/layout/lProcess2"/>
    <dgm:cxn modelId="{40AE0CA0-005F-4E75-8678-DCB75F96D2D8}" type="presParOf" srcId="{41D63F8A-3161-8D40-ACE3-A84949DB8F32}" destId="{7AFBC779-8CCE-0644-842A-239855624671}" srcOrd="2" destOrd="0" presId="urn:microsoft.com/office/officeart/2005/8/layout/lProcess2"/>
    <dgm:cxn modelId="{CD1E00EC-DB90-4307-9F8E-DEB9EA36CE46}" type="presParOf" srcId="{C7502415-F55C-884E-A11B-A8968FFD503A}" destId="{F213D701-9D0D-544F-9F2C-3839F86007FC}" srcOrd="3" destOrd="0" presId="urn:microsoft.com/office/officeart/2005/8/layout/lProcess2"/>
    <dgm:cxn modelId="{32B2114A-3E92-4759-B057-791883CD1472}" type="presParOf" srcId="{C7502415-F55C-884E-A11B-A8968FFD503A}" destId="{BD78BFA0-C010-9046-96CE-8699E60EC05B}" srcOrd="4" destOrd="0" presId="urn:microsoft.com/office/officeart/2005/8/layout/lProcess2"/>
    <dgm:cxn modelId="{2F305A2A-CC71-4FDE-AF96-05F43DA44BAB}" type="presParOf" srcId="{BD78BFA0-C010-9046-96CE-8699E60EC05B}" destId="{9861FAB7-537C-2342-A825-E449BE73CBA2}" srcOrd="0" destOrd="0" presId="urn:microsoft.com/office/officeart/2005/8/layout/lProcess2"/>
    <dgm:cxn modelId="{DB0DAE83-CDDF-4703-9526-8B40369EC5B3}" type="presParOf" srcId="{BD78BFA0-C010-9046-96CE-8699E60EC05B}" destId="{28EEE593-51DF-9D40-8656-4516F4EA9778}" srcOrd="1" destOrd="0" presId="urn:microsoft.com/office/officeart/2005/8/layout/lProcess2"/>
    <dgm:cxn modelId="{6F2AF3EA-EF3E-475B-B9A7-2DE3703D8D21}" type="presParOf" srcId="{BD78BFA0-C010-9046-96CE-8699E60EC05B}" destId="{7964AAD2-DA48-4140-8EC8-4F91433B76FF}" srcOrd="2" destOrd="0" presId="urn:microsoft.com/office/officeart/2005/8/layout/lProcess2"/>
    <dgm:cxn modelId="{CDBD5547-9E3D-479E-9EAB-2B791E70AC5C}" type="presParOf" srcId="{7964AAD2-DA48-4140-8EC8-4F91433B76FF}" destId="{6D5DD634-01EC-4348-BFFE-F0C5F50443CB}" srcOrd="0" destOrd="0" presId="urn:microsoft.com/office/officeart/2005/8/layout/lProcess2"/>
    <dgm:cxn modelId="{1EC33453-A289-4F0C-80DE-F6E7CB24E7A9}" type="presParOf" srcId="{6D5DD634-01EC-4348-BFFE-F0C5F50443CB}" destId="{42F716CA-CCAB-F246-8252-7E947EC8E46A}" srcOrd="0" destOrd="0" presId="urn:microsoft.com/office/officeart/2005/8/layout/lProcess2"/>
    <dgm:cxn modelId="{4EE54D3D-7039-49CC-B731-1573BCDFC0EF}" type="presParOf" srcId="{6D5DD634-01EC-4348-BFFE-F0C5F50443CB}" destId="{870A4F48-5B8B-9746-965A-FE8B75B99984}" srcOrd="1" destOrd="0" presId="urn:microsoft.com/office/officeart/2005/8/layout/lProcess2"/>
    <dgm:cxn modelId="{9D3AD730-4470-4FA8-863B-3058E35AA288}" type="presParOf" srcId="{6D5DD634-01EC-4348-BFFE-F0C5F50443CB}" destId="{0D98B745-C9F3-EE47-B7D4-284B673D251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E51D8-C2BE-A34D-97F4-1EBCDE4ED3BE}">
      <dsp:nvSpPr>
        <dsp:cNvPr id="0" name=""/>
        <dsp:cNvSpPr/>
      </dsp:nvSpPr>
      <dsp:spPr>
        <a:xfrm>
          <a:off x="1067" y="0"/>
          <a:ext cx="2775266" cy="47954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baseline="0" dirty="0" smtClean="0">
              <a:solidFill>
                <a:schemeClr val="tx1"/>
              </a:solidFill>
            </a:rPr>
            <a:t>Variables</a:t>
          </a:r>
          <a:endParaRPr lang="en-US" sz="3100" kern="1200" baseline="0" dirty="0">
            <a:solidFill>
              <a:schemeClr val="tx1"/>
            </a:solidFill>
          </a:endParaRPr>
        </a:p>
      </dsp:txBody>
      <dsp:txXfrm>
        <a:off x="1067" y="0"/>
        <a:ext cx="2775266" cy="1438636"/>
      </dsp:txXfrm>
    </dsp:sp>
    <dsp:sp modelId="{7E1E9EBA-E812-5D43-91E0-9CF2A6260FE1}">
      <dsp:nvSpPr>
        <dsp:cNvPr id="0" name=""/>
        <dsp:cNvSpPr/>
      </dsp:nvSpPr>
      <dsp:spPr>
        <a:xfrm>
          <a:off x="98457" y="1440041"/>
          <a:ext cx="2580486" cy="144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>
              <a:solidFill>
                <a:schemeClr val="tx1"/>
              </a:solidFill>
            </a:rPr>
            <a:t>Commute trips by transit	</a:t>
          </a:r>
          <a:endParaRPr lang="en-US" sz="2000" kern="1200" baseline="0" dirty="0">
            <a:solidFill>
              <a:schemeClr val="tx1"/>
            </a:solidFill>
          </a:endParaRPr>
        </a:p>
      </dsp:txBody>
      <dsp:txXfrm>
        <a:off x="140806" y="1482390"/>
        <a:ext cx="2495788" cy="1361197"/>
      </dsp:txXfrm>
    </dsp:sp>
    <dsp:sp modelId="{28DFB369-A4E1-E74D-B9A1-8E5E7BE702FC}">
      <dsp:nvSpPr>
        <dsp:cNvPr id="0" name=""/>
        <dsp:cNvSpPr/>
      </dsp:nvSpPr>
      <dsp:spPr>
        <a:xfrm>
          <a:off x="98457" y="3108382"/>
          <a:ext cx="2580486" cy="144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>
              <a:solidFill>
                <a:schemeClr val="tx1"/>
              </a:solidFill>
            </a:rPr>
            <a:t>Non-work transit trips</a:t>
          </a:r>
          <a:endParaRPr lang="en-US" sz="2000" kern="1200" baseline="0" dirty="0">
            <a:solidFill>
              <a:schemeClr val="tx1"/>
            </a:solidFill>
          </a:endParaRPr>
        </a:p>
      </dsp:txBody>
      <dsp:txXfrm>
        <a:off x="140806" y="3150731"/>
        <a:ext cx="2495788" cy="1361197"/>
      </dsp:txXfrm>
    </dsp:sp>
    <dsp:sp modelId="{E6F62B29-7775-FB49-9437-2CD18D6EE165}">
      <dsp:nvSpPr>
        <dsp:cNvPr id="0" name=""/>
        <dsp:cNvSpPr/>
      </dsp:nvSpPr>
      <dsp:spPr>
        <a:xfrm>
          <a:off x="2984478" y="0"/>
          <a:ext cx="2775266" cy="47954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baseline="0" dirty="0" smtClean="0">
              <a:solidFill>
                <a:schemeClr val="tx1"/>
              </a:solidFill>
            </a:rPr>
            <a:t>Propensity Score Matching</a:t>
          </a:r>
          <a:endParaRPr lang="en-US" sz="3100" kern="1200" baseline="0" dirty="0">
            <a:solidFill>
              <a:schemeClr val="tx1"/>
            </a:solidFill>
          </a:endParaRPr>
        </a:p>
      </dsp:txBody>
      <dsp:txXfrm>
        <a:off x="2984478" y="0"/>
        <a:ext cx="2775266" cy="1438636"/>
      </dsp:txXfrm>
    </dsp:sp>
    <dsp:sp modelId="{B2D15C82-C261-3646-A40B-F8E7F78735DC}">
      <dsp:nvSpPr>
        <dsp:cNvPr id="0" name=""/>
        <dsp:cNvSpPr/>
      </dsp:nvSpPr>
      <dsp:spPr>
        <a:xfrm>
          <a:off x="3081868" y="1440320"/>
          <a:ext cx="2580486" cy="10589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>
              <a:solidFill>
                <a:schemeClr val="tx1"/>
              </a:solidFill>
            </a:rPr>
            <a:t>Matches cases in different corridors by demographics</a:t>
          </a:r>
          <a:endParaRPr lang="en-US" sz="2000" kern="1200" baseline="0" dirty="0">
            <a:solidFill>
              <a:schemeClr val="tx1"/>
            </a:solidFill>
          </a:endParaRPr>
        </a:p>
      </dsp:txBody>
      <dsp:txXfrm>
        <a:off x="3112885" y="1471337"/>
        <a:ext cx="2518452" cy="996950"/>
      </dsp:txXfrm>
    </dsp:sp>
    <dsp:sp modelId="{7AFBC779-8CCE-0644-842A-239855624671}">
      <dsp:nvSpPr>
        <dsp:cNvPr id="0" name=""/>
        <dsp:cNvSpPr/>
      </dsp:nvSpPr>
      <dsp:spPr>
        <a:xfrm>
          <a:off x="3081868" y="2773264"/>
          <a:ext cx="2580486" cy="1780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>
              <a:solidFill>
                <a:schemeClr val="tx1"/>
              </a:solidFill>
            </a:rPr>
            <a:t>Approximates “random assignment” to understand effects of LRT on a random individual</a:t>
          </a:r>
          <a:endParaRPr lang="en-US" sz="2000" kern="1200" baseline="0" dirty="0">
            <a:solidFill>
              <a:schemeClr val="tx1"/>
            </a:solidFill>
          </a:endParaRPr>
        </a:p>
      </dsp:txBody>
      <dsp:txXfrm>
        <a:off x="3134024" y="2825420"/>
        <a:ext cx="2476174" cy="1676422"/>
      </dsp:txXfrm>
    </dsp:sp>
    <dsp:sp modelId="{9861FAB7-537C-2342-A825-E449BE73CBA2}">
      <dsp:nvSpPr>
        <dsp:cNvPr id="0" name=""/>
        <dsp:cNvSpPr/>
      </dsp:nvSpPr>
      <dsp:spPr>
        <a:xfrm>
          <a:off x="5967889" y="0"/>
          <a:ext cx="2775266" cy="47954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baseline="0" dirty="0" smtClean="0">
              <a:solidFill>
                <a:schemeClr val="tx1"/>
              </a:solidFill>
            </a:rPr>
            <a:t>Results</a:t>
          </a:r>
          <a:endParaRPr lang="en-US" sz="3100" kern="1200" baseline="0" dirty="0">
            <a:solidFill>
              <a:schemeClr val="tx1"/>
            </a:solidFill>
          </a:endParaRPr>
        </a:p>
      </dsp:txBody>
      <dsp:txXfrm>
        <a:off x="5967889" y="0"/>
        <a:ext cx="2775266" cy="1438636"/>
      </dsp:txXfrm>
    </dsp:sp>
    <dsp:sp modelId="{42F716CA-CCAB-F246-8252-7E947EC8E46A}">
      <dsp:nvSpPr>
        <dsp:cNvPr id="0" name=""/>
        <dsp:cNvSpPr/>
      </dsp:nvSpPr>
      <dsp:spPr>
        <a:xfrm>
          <a:off x="6065279" y="1440041"/>
          <a:ext cx="2580486" cy="144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>
              <a:solidFill>
                <a:schemeClr val="tx1"/>
              </a:solidFill>
            </a:rPr>
            <a:t>Movers and non-movers analyzed separately</a:t>
          </a:r>
          <a:endParaRPr lang="en-US" sz="2000" kern="1200" baseline="0" dirty="0">
            <a:solidFill>
              <a:schemeClr val="tx1"/>
            </a:solidFill>
          </a:endParaRPr>
        </a:p>
      </dsp:txBody>
      <dsp:txXfrm>
        <a:off x="6107628" y="1482390"/>
        <a:ext cx="2495788" cy="1361197"/>
      </dsp:txXfrm>
    </dsp:sp>
    <dsp:sp modelId="{0D98B745-C9F3-EE47-B7D4-284B673D251D}">
      <dsp:nvSpPr>
        <dsp:cNvPr id="0" name=""/>
        <dsp:cNvSpPr/>
      </dsp:nvSpPr>
      <dsp:spPr>
        <a:xfrm>
          <a:off x="6065279" y="3108382"/>
          <a:ext cx="2580486" cy="144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>
              <a:solidFill>
                <a:schemeClr val="tx1"/>
              </a:solidFill>
            </a:rPr>
            <a:t>Treatment effect of LRT on transit use</a:t>
          </a:r>
          <a:endParaRPr lang="en-US" sz="2000" kern="1200" baseline="0" dirty="0">
            <a:solidFill>
              <a:schemeClr val="tx1"/>
            </a:solidFill>
          </a:endParaRPr>
        </a:p>
      </dsp:txBody>
      <dsp:txXfrm>
        <a:off x="6107628" y="3150731"/>
        <a:ext cx="2495788" cy="1361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BE229-7433-47A9-A93D-9196697AADD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D9AA9-78F1-4B7D-8464-BA6A48D90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77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Purcher and Renee (2003)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25E9E4-09D3-4292-BF13-F91C9B119938}" type="slidenum">
              <a:rPr lang="en-US" altLang="en-US" sz="120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87461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8DC594-26BD-40F4-94E2-E974843DAF3B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468407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7B63EF-D22D-4CBF-AB41-83A479503DBA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82143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98E8BC-42C3-4A42-893C-54826E00496E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6686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B5823-AE74-A14B-90C0-050CEEAAF9E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39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B5823-AE74-A14B-90C0-050CEEAAF9E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18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differences between Hiawatha and Urban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D9AA9-78F1-4B7D-8464-BA6A48D90C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01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D9AA9-78F1-4B7D-8464-BA6A48D90C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38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D9AA9-78F1-4B7D-8464-BA6A48D90C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4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FBD1-71D5-409D-8959-4FF46933748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56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Purcher and Renee (2003)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25E9E4-09D3-4292-BF13-F91C9B119938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9904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Purcher and Renee (2003)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25E9E4-09D3-4292-BF13-F91C9B119938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2587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7F560B-1B92-4E3A-877F-5BC8448E036F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89025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791294-F78A-4DD0-A94D-D597F672CCB2}" type="slidenum">
              <a:rPr lang="en-US" altLang="en-US" sz="1200">
                <a:cs typeface="Arial" panose="020B0604020202020204" pitchFamily="34" charset="0"/>
              </a:rPr>
              <a:pPr eaLnBrk="1" hangingPunct="1"/>
              <a:t>9</a:t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6009631-2202-4970-A669-678EBFBC1E70}" type="slidenum">
              <a:rPr lang="en-US" altLang="en-US" sz="1200">
                <a:cs typeface="Arial" panose="020B0604020202020204" pitchFamily="34" charset="0"/>
              </a:rPr>
              <a:pPr algn="r"/>
              <a:t>9</a:t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5222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4A1E815-486D-4EE2-AA3B-0D1E50B717F2}" type="slidenum">
              <a:rPr lang="en-US" altLang="en-US" sz="1200"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/>
              <a:t>9</a:t>
            </a:fld>
            <a:endParaRPr lang="en-US" altLang="en-US" sz="1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mtClean="0">
                <a:ea typeface="ＭＳ Ｐゴシック" panose="020B0600070205080204" pitchFamily="34" charset="-128"/>
              </a:rPr>
              <a:t>Source: Atlanta Journal-Constitution, March 10, 2006</a:t>
            </a:r>
            <a:endParaRPr lang="en-US" altLang="en-US" sz="2000" baseline="-25000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5616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BC7952A-175F-4D41-9878-AC9157E480FA}" type="slidenum">
              <a:rPr lang="en-US" altLang="en-US" sz="1200">
                <a:cs typeface="Arial" panose="020B0604020202020204" pitchFamily="34" charset="0"/>
              </a:rPr>
              <a:pPr eaLnBrk="1" hangingPunct="1"/>
              <a:t>12</a:t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Typical suburban communities at urban fringes  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2873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Smart growth america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3AF98A-4472-447C-865B-6C0ECE48EDAC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5070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E78C9F7-5D55-454A-BB42-E4D2E6CCC320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36394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4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8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73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61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07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6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44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07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7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1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53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70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1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17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lain Layout 2">
    <p:bg>
      <p:bgPr>
        <a:blipFill dpi="0"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457307" y="274747"/>
            <a:ext cx="8307555" cy="609983"/>
          </a:xfrm>
          <a:prstGeom prst="rect">
            <a:avLst/>
          </a:prstGeom>
        </p:spPr>
        <p:txBody>
          <a:bodyPr lIns="89728" tIns="44864" rIns="89728" bIns="44864"/>
          <a:lstStyle>
            <a:lvl1pPr>
              <a:defRPr>
                <a:solidFill>
                  <a:srgbClr val="0054A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sz="half" idx="2" hasCustomPrompt="1"/>
          </p:nvPr>
        </p:nvSpPr>
        <p:spPr>
          <a:xfrm>
            <a:off x="457199" y="1076207"/>
            <a:ext cx="8307556" cy="3995034"/>
          </a:xfrm>
          <a:prstGeom prst="rect">
            <a:avLst/>
          </a:prstGeom>
        </p:spPr>
        <p:txBody>
          <a:bodyPr lIns="89728" tIns="44864" rIns="89728" bIns="44864"/>
          <a:lstStyle>
            <a:lvl1pPr marL="306715" indent="-306715">
              <a:buClr>
                <a:srgbClr val="FFC000"/>
              </a:buClr>
              <a:buFont typeface="Arial"/>
              <a:buChar char="•"/>
              <a:defRPr/>
            </a:lvl1pPr>
            <a:lvl2pPr>
              <a:buFont typeface="Arial" pitchFamily="34" charset="0"/>
              <a:buChar char="▪"/>
              <a:defRPr/>
            </a:lvl2pPr>
            <a:lvl3pPr>
              <a:defRPr/>
            </a:lvl3pPr>
          </a:lstStyle>
          <a:p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66" y="6373618"/>
            <a:ext cx="2133987" cy="365046"/>
          </a:xfrm>
          <a:prstGeom prst="rect">
            <a:avLst/>
          </a:prstGeom>
        </p:spPr>
        <p:txBody>
          <a:bodyPr vert="horz" lIns="49061" tIns="24547" rIns="49061" bIns="24547" rtlCol="0" anchor="ctr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A0E2E054-5F26-470A-A8E7-E304F99DED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3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4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5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8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9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54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8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636AE-FCAE-7D41-9F1F-1F022C503B32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BAF28-8F6C-4F4C-B3FB-8F991D23C0F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HHH_PPT_Title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FEFBB-D8A2-254F-ACE2-E6E90FA1E585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BA3CA-FE0B-EB42-B3C8-64BDC66AC58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HHH_PPT_Template01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" y="-11811"/>
            <a:ext cx="9159748" cy="686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0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ao@umn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Effects </a:t>
            </a:r>
            <a:r>
              <a:rPr lang="en-US" sz="3600" b="1" dirty="0"/>
              <a:t>of </a:t>
            </a:r>
            <a:r>
              <a:rPr lang="en-US" sz="3600" b="1" dirty="0" smtClean="0"/>
              <a:t>Light Rail Transit Development and Neighborhood Design on Travel Behavior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83279"/>
            <a:ext cx="6400800" cy="1354975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"/>
                <a:cs typeface="Arial"/>
              </a:rPr>
              <a:t>Jason Cao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Arial"/>
                <a:cs typeface="Arial"/>
                <a:hlinkClick r:id="rId2"/>
              </a:rPr>
              <a:t>cao@umn.edu</a:t>
            </a:r>
            <a:endParaRPr lang="en-US" sz="2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Arial"/>
                <a:cs typeface="Arial"/>
              </a:rPr>
              <a:t>With Jessica </a:t>
            </a:r>
            <a:r>
              <a:rPr lang="en-US" sz="2800" dirty="0" err="1" smtClean="0">
                <a:solidFill>
                  <a:schemeClr val="tx1"/>
                </a:solidFill>
                <a:latin typeface="Arial"/>
                <a:cs typeface="Arial"/>
              </a:rPr>
              <a:t>Schoner</a:t>
            </a:r>
            <a:r>
              <a:rPr lang="en-US" sz="2800" dirty="0" smtClean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en-US" sz="2800" dirty="0" err="1" smtClean="0">
                <a:solidFill>
                  <a:schemeClr val="tx1"/>
                </a:solidFill>
                <a:latin typeface="Arial"/>
                <a:cs typeface="Arial"/>
              </a:rPr>
              <a:t>Alireza</a:t>
            </a:r>
            <a:r>
              <a:rPr lang="en-US" sz="28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/>
                <a:cs typeface="Arial"/>
              </a:rPr>
              <a:t>Ermagun</a:t>
            </a:r>
            <a:endParaRPr lang="en-US" sz="280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099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Why did US stop building highways?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/>
              <a:t>Revenue</a:t>
            </a:r>
          </a:p>
          <a:p>
            <a:r>
              <a:rPr lang="en-US" altLang="en-US" sz="2800" smtClean="0"/>
              <a:t>Cost</a:t>
            </a:r>
          </a:p>
          <a:p>
            <a:r>
              <a:rPr lang="en-US" altLang="en-US" sz="2800" smtClean="0"/>
              <a:t>Induced demand</a:t>
            </a:r>
          </a:p>
          <a:p>
            <a:r>
              <a:rPr lang="en-US" altLang="en-US" sz="2800" smtClean="0"/>
              <a:t>Iron law of congestion</a:t>
            </a:r>
          </a:p>
          <a:p>
            <a:pPr lvl="1"/>
            <a:r>
              <a:rPr lang="en-US" altLang="en-US" sz="2400" smtClean="0"/>
              <a:t>Temporal convergence</a:t>
            </a:r>
          </a:p>
          <a:p>
            <a:pPr lvl="1"/>
            <a:r>
              <a:rPr lang="en-US" altLang="en-US" sz="2400" smtClean="0"/>
              <a:t>Route convergence</a:t>
            </a:r>
          </a:p>
          <a:p>
            <a:pPr lvl="1"/>
            <a:r>
              <a:rPr lang="en-US" altLang="en-US" sz="2400" smtClean="0"/>
              <a:t>Mode convergence</a:t>
            </a:r>
          </a:p>
          <a:p>
            <a:r>
              <a:rPr lang="en-US" altLang="en-US" sz="2800" smtClean="0"/>
              <a:t>We cannot build our way out of congestion.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440" y="1447800"/>
            <a:ext cx="4583748" cy="347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17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anose="02010600030101010101" pitchFamily="2" charset="-122"/>
              </a:rPr>
              <a:t>Sprawl </a:t>
            </a:r>
            <a:r>
              <a:rPr lang="en-US" altLang="zh-CN" smtClean="0">
                <a:ea typeface="宋体" panose="02010600030101010101" pitchFamily="2" charset="-122"/>
                <a:cs typeface="Times New Roman" panose="02020603050405020304" pitchFamily="18" charset="0"/>
              </a:rPr>
              <a:t>→ auto dependence</a:t>
            </a:r>
            <a:endParaRPr lang="en-US" altLang="en-U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292" name="Picture 4" descr="Figure 1-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54" y="139065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Figure 1-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54" y="3817938"/>
            <a:ext cx="3200400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Figure 4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67" y="1373188"/>
            <a:ext cx="2316162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Figure 4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79" y="3841750"/>
            <a:ext cx="22209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41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宋体" panose="02010600030101010101" pitchFamily="2" charset="-122"/>
              </a:rPr>
              <a:t>Sprawl</a:t>
            </a:r>
          </a:p>
        </p:txBody>
      </p:sp>
      <p:pic>
        <p:nvPicPr>
          <p:cNvPr id="14339" name="Picture 3" descr="Sprawl Type of Subdivision in Meridian Idah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552575"/>
            <a:ext cx="4579938" cy="4314825"/>
          </a:xfrm>
          <a:noFill/>
        </p:spPr>
      </p:pic>
      <p:sp>
        <p:nvSpPr>
          <p:cNvPr id="14340" name="Rectangle 4"/>
          <p:cNvSpPr>
            <a:spLocks noGrp="1" noChangeArrowheads="1"/>
          </p:cNvSpPr>
          <p:nvPr/>
        </p:nvSpPr>
        <p:spPr bwMode="auto">
          <a:xfrm>
            <a:off x="304800" y="1524000"/>
            <a:ext cx="3733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endParaRPr lang="en-US" altLang="zh-CN" sz="2000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>
                <a:ea typeface="宋体" panose="02010600030101010101" pitchFamily="2" charset="-122"/>
              </a:rPr>
              <a:t>“The landscape sprawl creates has four dimensions: a population that is widely dispersed in </a:t>
            </a:r>
            <a:r>
              <a:rPr lang="en-US" altLang="zh-CN" sz="2000">
                <a:solidFill>
                  <a:srgbClr val="000099"/>
                </a:solidFill>
                <a:ea typeface="宋体" panose="02010600030101010101" pitchFamily="2" charset="-122"/>
              </a:rPr>
              <a:t>low density</a:t>
            </a:r>
            <a:r>
              <a:rPr lang="en-US" altLang="zh-CN" sz="2000">
                <a:ea typeface="宋体" panose="02010600030101010101" pitchFamily="2" charset="-122"/>
              </a:rPr>
              <a:t> development; </a:t>
            </a:r>
            <a:r>
              <a:rPr lang="en-US" altLang="zh-CN" sz="2000">
                <a:solidFill>
                  <a:srgbClr val="000099"/>
                </a:solidFill>
                <a:ea typeface="宋体" panose="02010600030101010101" pitchFamily="2" charset="-122"/>
              </a:rPr>
              <a:t>rigidly separated</a:t>
            </a:r>
            <a:r>
              <a:rPr lang="en-US" altLang="zh-CN" sz="2000">
                <a:ea typeface="宋体" panose="02010600030101010101" pitchFamily="2" charset="-122"/>
              </a:rPr>
              <a:t> homes, shops, and workplaces; a network of roads marked by huge blocks and </a:t>
            </a:r>
            <a:r>
              <a:rPr lang="en-US" altLang="zh-CN" sz="2000">
                <a:solidFill>
                  <a:srgbClr val="000099"/>
                </a:solidFill>
                <a:ea typeface="宋体" panose="02010600030101010101" pitchFamily="2" charset="-122"/>
              </a:rPr>
              <a:t>poor access</a:t>
            </a:r>
            <a:r>
              <a:rPr lang="en-US" altLang="zh-CN" sz="2000">
                <a:ea typeface="宋体" panose="02010600030101010101" pitchFamily="2" charset="-122"/>
              </a:rPr>
              <a:t>; and a </a:t>
            </a:r>
            <a:r>
              <a:rPr lang="en-US" altLang="zh-CN" sz="2000">
                <a:solidFill>
                  <a:srgbClr val="000099"/>
                </a:solidFill>
                <a:ea typeface="宋体" panose="02010600030101010101" pitchFamily="2" charset="-122"/>
              </a:rPr>
              <a:t>lack of well-defined, thriving activity centers</a:t>
            </a:r>
            <a:r>
              <a:rPr lang="en-US" altLang="zh-CN" sz="2000">
                <a:ea typeface="宋体" panose="02010600030101010101" pitchFamily="2" charset="-122"/>
              </a:rPr>
              <a:t>, such as downtowns and town centers.”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zh-CN" sz="2000">
                <a:ea typeface="宋体" panose="02010600030101010101" pitchFamily="2" charset="-122"/>
              </a:rPr>
              <a:t>		 – Ewing et al. (2002)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endParaRPr lang="en-US" altLang="zh-CN" sz="2000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zh-CN" sz="2000">
                <a:ea typeface="宋体" panose="02010600030101010101" pitchFamily="2" charset="-12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053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Alternative developments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884590"/>
              </p:ext>
            </p:extLst>
          </p:nvPr>
        </p:nvGraphicFramePr>
        <p:xfrm>
          <a:off x="845344" y="1890705"/>
          <a:ext cx="7453312" cy="3588832"/>
        </p:xfrm>
        <a:graphic>
          <a:graphicData uri="http://schemas.openxmlformats.org/drawingml/2006/table">
            <a:tbl>
              <a:tblPr firstRow="1" firstCol="1" bandRow="1"/>
              <a:tblGrid>
                <a:gridCol w="7453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Smart Growth Principles (Selected)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Mixed land use</a:t>
                      </a: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Take advantage of compact building design</a:t>
                      </a: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Create walkable neighborhoods</a:t>
                      </a: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Provide a variety of transportation choices</a:t>
                      </a: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Strengthen and direct development towards existing communities</a:t>
                      </a: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Foster distinctive, attractive communities with a strong sense of place</a:t>
                      </a: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21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Pedestrian-oriented development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6388" name="Picture 3" descr="eucl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0"/>
            <a:ext cx="16240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retr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15970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 descr="Santana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35052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1295400"/>
            <a:ext cx="2971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505200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10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Auto-oriented development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" name="Picture 3" descr="pking lot of Fiesta 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52550"/>
            <a:ext cx="33528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106-0658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1475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52550"/>
            <a:ext cx="33528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age result for zebra crossing suburban neighborho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720398"/>
            <a:ext cx="3451529" cy="25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3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anose="02010600030101010101" pitchFamily="2" charset="-122"/>
              </a:rPr>
              <a:t>Association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0511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 dirty="0" smtClean="0">
                <a:ea typeface="宋体" panose="02010600030101010101" pitchFamily="2" charset="-122"/>
              </a:rPr>
              <a:t>Compare travel behavior of residents in traditional and suburban neighborhoods </a:t>
            </a:r>
            <a:r>
              <a:rPr lang="en-US" altLang="zh-CN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→ association</a:t>
            </a: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ea typeface="宋体" panose="02010600030101010101" pitchFamily="2" charset="-122"/>
              </a:rPr>
              <a:t>Residents living in traditional neighborhoods (characterized as </a:t>
            </a:r>
            <a:r>
              <a:rPr lang="en-US" altLang="zh-CN" sz="2400" dirty="0" smtClean="0">
                <a:solidFill>
                  <a:srgbClr val="FF0000"/>
                </a:solidFill>
                <a:ea typeface="宋体" panose="02010600030101010101" pitchFamily="2" charset="-122"/>
              </a:rPr>
              <a:t>high density, high accessibility, mixed land use</a:t>
            </a:r>
            <a:r>
              <a:rPr lang="en-US" altLang="zh-CN" sz="2400" dirty="0" smtClean="0">
                <a:ea typeface="宋体" panose="02010600030101010101" pitchFamily="2" charset="-122"/>
              </a:rPr>
              <a:t>, etc.)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 smtClean="0">
                <a:ea typeface="宋体" panose="02010600030101010101" pitchFamily="2" charset="-122"/>
              </a:rPr>
              <a:t>Drive less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 smtClean="0">
                <a:ea typeface="宋体" panose="02010600030101010101" pitchFamily="2" charset="-122"/>
              </a:rPr>
              <a:t>Walk more</a:t>
            </a:r>
          </a:p>
          <a:p>
            <a:pPr lvl="1">
              <a:lnSpc>
                <a:spcPct val="90000"/>
              </a:lnSpc>
            </a:pPr>
            <a:endParaRPr lang="en-US" altLang="zh-CN" sz="2000" dirty="0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2100" dirty="0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100" dirty="0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655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anose="02010600030101010101" pitchFamily="2" charset="-122"/>
              </a:rPr>
              <a:t>Research gap I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 dirty="0" smtClean="0">
                <a:ea typeface="宋体" panose="02010600030101010101" pitchFamily="2" charset="-122"/>
              </a:rPr>
              <a:t>Compare travel behavior of residents in traditional and suburban neighborhoods </a:t>
            </a:r>
            <a:r>
              <a:rPr lang="en-US" altLang="zh-CN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→ association</a:t>
            </a: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ea typeface="宋体" panose="02010600030101010101" pitchFamily="2" charset="-122"/>
              </a:rPr>
              <a:t>Residents living in traditional neighborhoods (characterized as </a:t>
            </a:r>
            <a:r>
              <a:rPr lang="en-US" altLang="zh-CN" sz="2400" dirty="0" smtClean="0">
                <a:solidFill>
                  <a:srgbClr val="FF0000"/>
                </a:solidFill>
                <a:ea typeface="宋体" panose="02010600030101010101" pitchFamily="2" charset="-122"/>
              </a:rPr>
              <a:t>high density, high accessibility, mixed land use</a:t>
            </a:r>
            <a:r>
              <a:rPr lang="en-US" altLang="zh-CN" sz="2400" dirty="0" smtClean="0">
                <a:ea typeface="宋体" panose="02010600030101010101" pitchFamily="2" charset="-122"/>
              </a:rPr>
              <a:t>, etc.)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 smtClean="0">
                <a:ea typeface="宋体" panose="02010600030101010101" pitchFamily="2" charset="-122"/>
              </a:rPr>
              <a:t>Drive less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 smtClean="0">
                <a:ea typeface="宋体" panose="02010600030101010101" pitchFamily="2" charset="-122"/>
              </a:rPr>
              <a:t>Walk more</a:t>
            </a:r>
          </a:p>
          <a:p>
            <a:pPr lvl="1">
              <a:lnSpc>
                <a:spcPct val="90000"/>
              </a:lnSpc>
            </a:pPr>
            <a:endParaRPr lang="en-US" altLang="zh-CN" sz="2000" dirty="0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ea typeface="宋体" panose="02010600030101010101" pitchFamily="2" charset="-122"/>
              </a:rPr>
              <a:t>Association </a:t>
            </a:r>
            <a:r>
              <a:rPr lang="en-US" altLang="zh-CN" sz="2400" dirty="0" smtClean="0">
                <a:ea typeface="宋体" panose="02010600030101010101" pitchFamily="2" charset="-122"/>
                <a:sym typeface="Symbol" panose="05050102010706020507" pitchFamily="18" charset="2"/>
              </a:rPr>
              <a:t></a:t>
            </a:r>
            <a:r>
              <a:rPr lang="en-US" altLang="zh-CN" sz="2400" dirty="0" smtClean="0">
                <a:ea typeface="宋体" panose="02010600030101010101" pitchFamily="2" charset="-122"/>
              </a:rPr>
              <a:t> causality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400" dirty="0" smtClean="0">
                <a:ea typeface="宋体" panose="02010600030101010101" pitchFamily="2" charset="-122"/>
              </a:rPr>
              <a:t>	Is this association 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 smtClean="0">
                <a:ea typeface="宋体" panose="02010600030101010101" pitchFamily="2" charset="-122"/>
              </a:rPr>
              <a:t>due to the built environment itself?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 smtClean="0">
                <a:ea typeface="宋体" panose="02010600030101010101" pitchFamily="2" charset="-122"/>
              </a:rPr>
              <a:t>or due to travel and land use predispositions?</a:t>
            </a:r>
          </a:p>
          <a:p>
            <a:pPr>
              <a:lnSpc>
                <a:spcPct val="90000"/>
              </a:lnSpc>
            </a:pPr>
            <a:endParaRPr lang="en-US" altLang="zh-CN" sz="2400" dirty="0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ea typeface="宋体" panose="02010600030101010101" pitchFamily="2" charset="-122"/>
              </a:rPr>
              <a:t>Residential self-selection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100" dirty="0" smtClean="0">
              <a:ea typeface="宋体" panose="02010600030101010101" pitchFamily="2" charset="-122"/>
            </a:endParaRPr>
          </a:p>
        </p:txBody>
      </p:sp>
      <p:grpSp>
        <p:nvGrpSpPr>
          <p:cNvPr id="19460" name="Group 4"/>
          <p:cNvGrpSpPr>
            <a:grpSpLocks/>
          </p:cNvGrpSpPr>
          <p:nvPr/>
        </p:nvGrpSpPr>
        <p:grpSpPr bwMode="auto">
          <a:xfrm>
            <a:off x="6172200" y="3505200"/>
            <a:ext cx="2200275" cy="2079625"/>
            <a:chOff x="2635" y="4226"/>
            <a:chExt cx="2649" cy="2527"/>
          </a:xfrm>
        </p:grpSpPr>
        <p:sp>
          <p:nvSpPr>
            <p:cNvPr id="19461" name="Text Box 5"/>
            <p:cNvSpPr txBox="1">
              <a:spLocks noChangeArrowheads="1"/>
            </p:cNvSpPr>
            <p:nvPr/>
          </p:nvSpPr>
          <p:spPr bwMode="auto">
            <a:xfrm>
              <a:off x="2635" y="5309"/>
              <a:ext cx="1526" cy="3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zh-CN" sz="1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Like Transit</a:t>
              </a:r>
              <a:endParaRPr lang="en-US" altLang="zh-CN" dirty="0">
                <a:ea typeface="宋体" panose="02010600030101010101" pitchFamily="2" charset="-122"/>
              </a:endParaRPr>
            </a:p>
          </p:txBody>
        </p:sp>
        <p:sp>
          <p:nvSpPr>
            <p:cNvPr id="19462" name="Text Box 6"/>
            <p:cNvSpPr txBox="1">
              <a:spLocks noChangeArrowheads="1"/>
            </p:cNvSpPr>
            <p:nvPr/>
          </p:nvSpPr>
          <p:spPr bwMode="auto">
            <a:xfrm>
              <a:off x="3438" y="6393"/>
              <a:ext cx="1844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zh-CN" sz="1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Use Transit More</a:t>
              </a:r>
              <a:endParaRPr lang="en-US" altLang="zh-CN" dirty="0">
                <a:ea typeface="宋体" panose="02010600030101010101" pitchFamily="2" charset="-122"/>
              </a:endParaRPr>
            </a:p>
          </p:txBody>
        </p:sp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3438" y="4226"/>
              <a:ext cx="1846" cy="3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zh-CN" sz="1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Transit-Oriented NBHD</a:t>
              </a:r>
              <a:endParaRPr lang="en-US" altLang="zh-CN" dirty="0">
                <a:ea typeface="宋体" panose="02010600030101010101" pitchFamily="2" charset="-122"/>
              </a:endParaRPr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3357" y="4587"/>
              <a:ext cx="482" cy="7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>
              <a:off x="3358" y="5671"/>
              <a:ext cx="403" cy="7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>
              <a:off x="4400" y="4588"/>
              <a:ext cx="2" cy="18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29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 gap II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Is the impact of transit-oriented development (TOD) on travel behavior due to </a:t>
            </a:r>
          </a:p>
          <a:p>
            <a:pPr lvl="1"/>
            <a:r>
              <a:rPr lang="en-US" altLang="en-US" dirty="0" smtClean="0"/>
              <a:t>light rail transit (LRT) itself, or</a:t>
            </a:r>
          </a:p>
          <a:p>
            <a:pPr lvl="2"/>
            <a:r>
              <a:rPr lang="en-US" altLang="en-US" dirty="0" smtClean="0"/>
              <a:t>LRT is sufficient.</a:t>
            </a:r>
          </a:p>
          <a:p>
            <a:pPr lvl="1"/>
            <a:r>
              <a:rPr lang="en-US" altLang="en-US" dirty="0" smtClean="0"/>
              <a:t>characteristics of neighborhoods near LRT?</a:t>
            </a:r>
          </a:p>
          <a:p>
            <a:pPr lvl="2"/>
            <a:r>
              <a:rPr lang="en-US" altLang="en-US" dirty="0" smtClean="0"/>
              <a:t>Without neighborhood design, LRT is useless;</a:t>
            </a:r>
          </a:p>
          <a:p>
            <a:pPr lvl="2"/>
            <a:r>
              <a:rPr lang="en-US" altLang="en-US" dirty="0" smtClean="0"/>
              <a:t>This offers guidance for planning practice.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667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Research gap III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 smtClean="0"/>
              <a:t>When comparing travel behavior, previous studies often choose region/county/city as a contrast to TODs.</a:t>
            </a:r>
          </a:p>
          <a:p>
            <a:r>
              <a:rPr lang="en-US" altLang="en-US" sz="2800" dirty="0" smtClean="0"/>
              <a:t>Rail transit often replaces busy bus routes.</a:t>
            </a:r>
          </a:p>
          <a:p>
            <a:pPr lvl="1"/>
            <a:r>
              <a:rPr lang="en-US" altLang="en-US" sz="2400" dirty="0" smtClean="0"/>
              <a:t>Control: consider regional location, built environment, and transit service</a:t>
            </a:r>
          </a:p>
          <a:p>
            <a:r>
              <a:rPr lang="en-US" altLang="en-US" sz="2800" dirty="0" smtClean="0"/>
              <a:t>We are likely to overstate the impact of TODs on travel behavior.</a:t>
            </a:r>
          </a:p>
          <a:p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40591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Introduction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we care about rail transit? </a:t>
            </a:r>
          </a:p>
          <a:p>
            <a:pPr lvl="1"/>
            <a:r>
              <a:rPr lang="en-US" dirty="0"/>
              <a:t>A growing interest in many </a:t>
            </a:r>
            <a:r>
              <a:rPr lang="en-US" dirty="0" smtClean="0"/>
              <a:t>regions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797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Objective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Questions</a:t>
            </a:r>
          </a:p>
          <a:p>
            <a:pPr lvl="1"/>
            <a:r>
              <a:rPr lang="en-US" sz="2400" dirty="0"/>
              <a:t>Does the Hiawatha LRT lead to an increase in transit use and a reduction in auto ownership and use</a:t>
            </a:r>
            <a:r>
              <a:rPr lang="en-US" sz="2400" dirty="0" smtClean="0"/>
              <a:t>?</a:t>
            </a:r>
          </a:p>
          <a:p>
            <a:pPr lvl="1"/>
            <a:r>
              <a:rPr lang="en-US" sz="2400" dirty="0" smtClean="0"/>
              <a:t>Do station-area neighborhood attributes affect travel behavior? </a:t>
            </a:r>
            <a:endParaRPr lang="en-US" sz="2400" dirty="0"/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Transit use: cross-sectional</a:t>
            </a:r>
          </a:p>
          <a:p>
            <a:r>
              <a:rPr lang="en-US" altLang="en-US" sz="2800" dirty="0" smtClean="0"/>
              <a:t>Auto use: cross-sectional</a:t>
            </a:r>
          </a:p>
          <a:p>
            <a:r>
              <a:rPr lang="en-US" altLang="en-US" sz="2800" dirty="0" smtClean="0"/>
              <a:t>Auto ownership, auto use, and transit use: Quasi-longitudinal </a:t>
            </a: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9276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dirty="0" smtClean="0"/>
              <a:t>           Data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4191000" cy="4267200"/>
          </a:xfrm>
        </p:spPr>
        <p:txBody>
          <a:bodyPr/>
          <a:lstStyle/>
          <a:p>
            <a:r>
              <a:rPr lang="en-US" altLang="en-US" sz="2400" dirty="0" smtClean="0"/>
              <a:t>Self-administered survey in May 2011</a:t>
            </a:r>
          </a:p>
          <a:p>
            <a:r>
              <a:rPr lang="en-US" altLang="en-US" sz="2400" dirty="0" smtClean="0"/>
              <a:t>Five neighborhoods</a:t>
            </a:r>
            <a:endParaRPr lang="en-US" altLang="en-US" sz="2400" b="1" dirty="0" smtClean="0"/>
          </a:p>
          <a:p>
            <a:r>
              <a:rPr lang="en-US" altLang="en-US" sz="2400" b="1" dirty="0" smtClean="0"/>
              <a:t>Movers:</a:t>
            </a:r>
            <a:r>
              <a:rPr lang="en-US" altLang="en-US" sz="2400" dirty="0" smtClean="0"/>
              <a:t> moving in after its opening</a:t>
            </a:r>
          </a:p>
          <a:p>
            <a:r>
              <a:rPr lang="en-US" altLang="en-US" sz="2400" b="1" dirty="0" smtClean="0"/>
              <a:t>Non-movers:</a:t>
            </a:r>
            <a:r>
              <a:rPr lang="en-US" altLang="en-US" sz="2400" dirty="0" smtClean="0"/>
              <a:t> already living there before its opening</a:t>
            </a:r>
          </a:p>
          <a:p>
            <a:endParaRPr lang="en-US" altLang="en-US" sz="2400" dirty="0" smtClean="0"/>
          </a:p>
          <a:p>
            <a:r>
              <a:rPr lang="en-US" altLang="en-US" sz="2400" dirty="0" smtClean="0"/>
              <a:t>22.2% response rate</a:t>
            </a:r>
          </a:p>
          <a:p>
            <a:endParaRPr lang="en-US" altLang="en-US" sz="2400" dirty="0" smtClean="0"/>
          </a:p>
        </p:txBody>
      </p:sp>
      <p:pic>
        <p:nvPicPr>
          <p:cNvPr id="5" name="Picture 4" descr="C:\Users\Ali\Desktop\Journal of Urban Studies\Revised Version\Jason Revised\All5Corridors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07365"/>
            <a:ext cx="4495799" cy="6350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11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216025"/>
          </a:xfrm>
        </p:spPr>
        <p:txBody>
          <a:bodyPr/>
          <a:lstStyle/>
          <a:p>
            <a:r>
              <a:rPr lang="en-US" altLang="en-US" sz="4400" b="0" smtClean="0"/>
              <a:t>Hiawatha and urban corridors</a:t>
            </a:r>
          </a:p>
        </p:txBody>
      </p:sp>
      <p:pic>
        <p:nvPicPr>
          <p:cNvPr id="16387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241550"/>
            <a:ext cx="4724400" cy="4375150"/>
          </a:xfrm>
        </p:spPr>
      </p:pic>
      <p:pic>
        <p:nvPicPr>
          <p:cNvPr id="16388" name="Picture Placeholder 7" descr="Urban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7" r="-3847"/>
          <a:stretch>
            <a:fillRect/>
          </a:stretch>
        </p:blipFill>
        <p:spPr bwMode="auto">
          <a:xfrm>
            <a:off x="203200" y="2286000"/>
            <a:ext cx="60452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Content Placeholder 2"/>
          <p:cNvSpPr txBox="1">
            <a:spLocks/>
          </p:cNvSpPr>
          <p:nvPr/>
        </p:nvSpPr>
        <p:spPr bwMode="auto">
          <a:xfrm>
            <a:off x="457200" y="1447800"/>
            <a:ext cx="82296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C191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C1919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1919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1919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C1919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1919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1919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1919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1919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7A0019"/>
              </a:buClr>
              <a:buFontTx/>
              <a:buNone/>
            </a:pPr>
            <a:r>
              <a:rPr lang="en-US" altLang="en-US" sz="2400"/>
              <a:t>Match demographics, regional location, built environment, and transit service</a:t>
            </a:r>
          </a:p>
        </p:txBody>
      </p:sp>
    </p:spTree>
    <p:extLst>
      <p:ext uri="{BB962C8B-B14F-4D97-AF65-F5344CB8AC3E}">
        <p14:creationId xmlns:p14="http://schemas.microsoft.com/office/powerpoint/2010/main" val="36095211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Placeholder 7" descr="Suburban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7" r="-3847"/>
          <a:stretch>
            <a:fillRect/>
          </a:stretch>
        </p:blipFill>
        <p:spPr bwMode="auto">
          <a:xfrm>
            <a:off x="2620963" y="990600"/>
            <a:ext cx="6792912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152400" y="447040"/>
            <a:ext cx="8610600" cy="1282700"/>
          </a:xfrm>
        </p:spPr>
        <p:txBody>
          <a:bodyPr>
            <a:normAutofit fontScale="90000"/>
          </a:bodyPr>
          <a:lstStyle/>
          <a:p>
            <a:r>
              <a:rPr lang="en-US" altLang="en-US" sz="4400" b="0" dirty="0" smtClean="0"/>
              <a:t>Suburban control corridors</a:t>
            </a:r>
            <a:br>
              <a:rPr lang="en-US" altLang="en-US" sz="4400" b="0" dirty="0" smtClean="0"/>
            </a:br>
            <a:endParaRPr lang="en-US" altLang="en-US" sz="4400" b="0" dirty="0" smtClean="0"/>
          </a:p>
        </p:txBody>
      </p:sp>
      <p:sp>
        <p:nvSpPr>
          <p:cNvPr id="17412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1435100"/>
            <a:ext cx="2819400" cy="4584700"/>
          </a:xfrm>
        </p:spPr>
        <p:txBody>
          <a:bodyPr/>
          <a:lstStyle/>
          <a:p>
            <a:r>
              <a:rPr lang="en-US" altLang="en-US" sz="2400" smtClean="0"/>
              <a:t>Similar demographics, different regional location, built environment, and transit service</a:t>
            </a:r>
          </a:p>
        </p:txBody>
      </p:sp>
    </p:spTree>
    <p:extLst>
      <p:ext uri="{BB962C8B-B14F-4D97-AF65-F5344CB8AC3E}">
        <p14:creationId xmlns:p14="http://schemas.microsoft.com/office/powerpoint/2010/main" val="41399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Results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Transit use: cross-sectional</a:t>
            </a:r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Auto use: cross-sectional</a:t>
            </a:r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Auto ownership, auto use, and transit use: Quasi-longitudinal </a:t>
            </a: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5541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 Use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122700"/>
              </p:ext>
            </p:extLst>
          </p:nvPr>
        </p:nvGraphicFramePr>
        <p:xfrm>
          <a:off x="295637" y="1788225"/>
          <a:ext cx="8744223" cy="479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296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7520"/>
            <a:ext cx="3505200" cy="930656"/>
          </a:xfrm>
        </p:spPr>
        <p:txBody>
          <a:bodyPr anchor="ctr" anchorCtr="0">
            <a:noAutofit/>
          </a:bodyPr>
          <a:lstStyle/>
          <a:p>
            <a:r>
              <a:rPr lang="en-US" sz="4400" b="0" dirty="0" smtClean="0"/>
              <a:t>Non-Movers</a:t>
            </a:r>
            <a:endParaRPr lang="en-US" sz="3000" b="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80165"/>
              </p:ext>
            </p:extLst>
          </p:nvPr>
        </p:nvGraphicFramePr>
        <p:xfrm>
          <a:off x="735180" y="1666656"/>
          <a:ext cx="7818269" cy="1657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1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6944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Destination</a:t>
                      </a:r>
                      <a:endParaRPr lang="en-US" sz="18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Observed Difference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PSM Treatment Effect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Treatment/ Control Ratio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479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Frequency of commuting</a:t>
                      </a:r>
                      <a:r>
                        <a:rPr lang="en-US" sz="1800" b="1" baseline="0" dirty="0" smtClean="0"/>
                        <a:t> by transit</a:t>
                      </a:r>
                      <a:endParaRPr lang="en-US" sz="18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1.488**</a:t>
                      </a:r>
                      <a:endParaRPr lang="en-US" sz="1800" b="0" dirty="0"/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1.228 *</a:t>
                      </a:r>
                      <a:endParaRPr lang="en-US" sz="1800" b="1" dirty="0"/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65 %</a:t>
                      </a:r>
                      <a:endParaRPr lang="en-US" sz="1800" b="1" dirty="0"/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Frequency of using transit for non-work trips</a:t>
                      </a:r>
                      <a:endParaRPr lang="en-US" sz="18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1.970**</a:t>
                      </a:r>
                      <a:endParaRPr lang="en-US" sz="1800" b="0" dirty="0"/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2.025 **</a:t>
                      </a:r>
                      <a:endParaRPr lang="en-US" sz="1800" b="1" dirty="0"/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84 %</a:t>
                      </a:r>
                      <a:endParaRPr lang="en-US" sz="1800" b="1" dirty="0"/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032425"/>
              </p:ext>
            </p:extLst>
          </p:nvPr>
        </p:nvGraphicFramePr>
        <p:xfrm>
          <a:off x="735180" y="4247272"/>
          <a:ext cx="7818269" cy="1648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1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7603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Destination</a:t>
                      </a:r>
                      <a:endParaRPr lang="en-US" sz="18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Observed Difference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PSM Treatment Effect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Treatment/ Control Ratio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888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Frequency of commuting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by transit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0.273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0.473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12 %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423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Frequency of using transit for non-work trips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-0.919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-0.209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-4 %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4800" y="3329999"/>
            <a:ext cx="3505200" cy="9306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 smtClean="0"/>
              <a:t>Movers</a:t>
            </a:r>
            <a:endParaRPr lang="en-US" sz="3000" b="0" dirty="0"/>
          </a:p>
        </p:txBody>
      </p:sp>
    </p:spTree>
    <p:extLst>
      <p:ext uri="{BB962C8B-B14F-4D97-AF65-F5344CB8AC3E}">
        <p14:creationId xmlns:p14="http://schemas.microsoft.com/office/powerpoint/2010/main" val="37027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Summary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Non-movers: </a:t>
            </a:r>
            <a:r>
              <a:rPr lang="en-US" sz="2800" dirty="0"/>
              <a:t>Hiawatha residents </a:t>
            </a:r>
            <a:r>
              <a:rPr lang="en-US" sz="2800" dirty="0" smtClean="0"/>
              <a:t>take </a:t>
            </a:r>
            <a:r>
              <a:rPr lang="en-US" sz="2800" dirty="0"/>
              <a:t>transit more frequently than </a:t>
            </a:r>
            <a:r>
              <a:rPr lang="en-US" sz="2800" dirty="0" smtClean="0"/>
              <a:t>residents </a:t>
            </a:r>
            <a:r>
              <a:rPr lang="en-US" altLang="zh-CN" sz="2800" dirty="0" smtClean="0"/>
              <a:t>in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control neighborhoods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Movers: There </a:t>
            </a:r>
            <a:r>
              <a:rPr lang="en-US" sz="2800" dirty="0"/>
              <a:t>is no significant difference between </a:t>
            </a:r>
            <a:r>
              <a:rPr lang="en-US" sz="2800" dirty="0" smtClean="0"/>
              <a:t>Hiawatha </a:t>
            </a:r>
            <a:r>
              <a:rPr lang="en-US" sz="2800" dirty="0"/>
              <a:t>and control residents in the frequency of using transit for commute and non-work trips</a:t>
            </a:r>
            <a:r>
              <a:rPr lang="en-US" sz="2800" dirty="0" smtClean="0"/>
              <a:t>.</a:t>
            </a:r>
          </a:p>
          <a:p>
            <a:pPr lvl="1"/>
            <a:r>
              <a:rPr lang="en-US" sz="2400" dirty="0" smtClean="0"/>
              <a:t>In </a:t>
            </a:r>
            <a:r>
              <a:rPr lang="en-US" sz="2400" dirty="0"/>
              <a:t>terms of attracting </a:t>
            </a:r>
            <a:r>
              <a:rPr lang="en-US" sz="2400" dirty="0" smtClean="0"/>
              <a:t>frequent </a:t>
            </a:r>
            <a:r>
              <a:rPr lang="en-US" sz="2400" dirty="0"/>
              <a:t>transit users, LRT is not significantly better than buses. </a:t>
            </a:r>
          </a:p>
        </p:txBody>
      </p:sp>
    </p:spTree>
    <p:extLst>
      <p:ext uri="{BB962C8B-B14F-4D97-AF65-F5344CB8AC3E}">
        <p14:creationId xmlns:p14="http://schemas.microsoft.com/office/powerpoint/2010/main" val="9115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Auto Use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04042"/>
              </p:ext>
            </p:extLst>
          </p:nvPr>
        </p:nvGraphicFramePr>
        <p:xfrm>
          <a:off x="647700" y="2371724"/>
          <a:ext cx="7848600" cy="1972755"/>
        </p:xfrm>
        <a:graphic>
          <a:graphicData uri="http://schemas.openxmlformats.org/drawingml/2006/table">
            <a:tbl>
              <a:tblPr firstRow="1" firstCol="1" bandRow="1"/>
              <a:tblGrid>
                <a:gridCol w="818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83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68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43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Urban</a:t>
                      </a: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Suburban</a:t>
                      </a: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Hiawatha</a:t>
                      </a: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Bloomington</a:t>
                      </a:r>
                      <a:endParaRPr lang="en-US" sz="2000" b="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Nicollet</a:t>
                      </a:r>
                      <a:endParaRPr lang="en-US" sz="2000" b="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Burnsville</a:t>
                      </a:r>
                      <a:endParaRPr lang="en-US" sz="2000" b="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Coon Rapids</a:t>
                      </a:r>
                      <a:endParaRPr lang="en-US" sz="2000" b="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3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en-US" sz="2000" b="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430</a:t>
                      </a: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203</a:t>
                      </a: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171</a:t>
                      </a:r>
                      <a:endParaRPr lang="en-US" sz="20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165</a:t>
                      </a:r>
                      <a:endParaRPr lang="en-US" sz="20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152</a:t>
                      </a:r>
                      <a:endParaRPr lang="en-US" sz="200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VMD</a:t>
                      </a:r>
                      <a:endParaRPr lang="en-US" sz="2000" b="1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113</a:t>
                      </a:r>
                      <a:endParaRPr lang="en-US" sz="2000" b="1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121</a:t>
                      </a:r>
                      <a:endParaRPr lang="en-US" sz="2000" b="1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</a:t>
                      </a:r>
                      <a:endParaRPr lang="en-US" sz="2000" b="1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158</a:t>
                      </a:r>
                      <a:endParaRPr lang="en-US" sz="2000" b="1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188</a:t>
                      </a:r>
                      <a:endParaRPr lang="en-US" sz="2000" b="1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64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Negbin for auto use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1241848"/>
              </p:ext>
            </p:extLst>
          </p:nvPr>
        </p:nvGraphicFramePr>
        <p:xfrm>
          <a:off x="863476" y="1187069"/>
          <a:ext cx="7177548" cy="5894070"/>
        </p:xfrm>
        <a:graphic>
          <a:graphicData uri="http://schemas.openxmlformats.org/drawingml/2006/table">
            <a:tbl>
              <a:tblPr firstRow="1" firstCol="1" bandRow="1"/>
              <a:tblGrid>
                <a:gridCol w="2569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56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4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4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64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M1</a:t>
                      </a:r>
                      <a:endParaRPr lang="en-US" sz="180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6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Selected variables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Beta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Beta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Beta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Burnsville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0.379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0.218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Coon Rapids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-0.014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Bloomington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0.461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Nicollet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3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Demographics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with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with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with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7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NBHD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characteristics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2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Population density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―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-0.024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-0.021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8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Transit route density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―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-8.337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0.032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-7.331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0.057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3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Close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 workplace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―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-0.224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-0.221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2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Attitudes and preferences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Pro-transit attitude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―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―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-0.121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5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Transit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preference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―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―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-0.084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1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228600" y="914400"/>
            <a:ext cx="7760487" cy="5638800"/>
            <a:chOff x="152400" y="762000"/>
            <a:chExt cx="8458200" cy="5638800"/>
          </a:xfrm>
        </p:grpSpPr>
        <p:pic>
          <p:nvPicPr>
            <p:cNvPr id="20483" name="Picture 70" descr="MCMP00365_0000[1]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53948" y="4734699"/>
              <a:ext cx="150495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Picture 3" descr="MCMP00226_0000[1]"/>
            <p:cNvPicPr>
              <a:picLocks noChangeAspect="1" noChangeArrowheads="1"/>
            </p:cNvPicPr>
            <p:nvPr/>
          </p:nvPicPr>
          <p:blipFill>
            <a:blip r:embed="rId4" cstate="email"/>
            <a:srcRect l="-2779" b="-8395"/>
            <a:stretch>
              <a:fillRect/>
            </a:stretch>
          </p:blipFill>
          <p:spPr bwMode="auto">
            <a:xfrm>
              <a:off x="152400" y="762000"/>
              <a:ext cx="8458200" cy="563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Box 56"/>
            <p:cNvSpPr txBox="1"/>
            <p:nvPr/>
          </p:nvSpPr>
          <p:spPr>
            <a:xfrm>
              <a:off x="3371939" y="4856940"/>
              <a:ext cx="1442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Houston, TX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723585" y="983834"/>
              <a:ext cx="2731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Minneapolis – St. Paul, MN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5" name="Straight Connector 74"/>
            <p:cNvCxnSpPr>
              <a:stCxn id="62" idx="2"/>
              <a:endCxn id="45" idx="0"/>
            </p:cNvCxnSpPr>
            <p:nvPr/>
          </p:nvCxnSpPr>
          <p:spPr>
            <a:xfrm flipH="1">
              <a:off x="4844384" y="1291611"/>
              <a:ext cx="245015" cy="68958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7637270" y="3090318"/>
            <a:ext cx="146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Suburban Maryland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Straight Connector 38"/>
          <p:cNvCxnSpPr>
            <a:stCxn id="36" idx="1"/>
            <a:endCxn id="42" idx="5"/>
          </p:cNvCxnSpPr>
          <p:nvPr/>
        </p:nvCxnSpPr>
        <p:spPr>
          <a:xfrm flipH="1" flipV="1">
            <a:off x="7204915" y="3090570"/>
            <a:ext cx="432355" cy="26135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106"/>
          <p:cNvSpPr>
            <a:spLocks noChangeArrowheads="1"/>
          </p:cNvSpPr>
          <p:nvPr/>
        </p:nvSpPr>
        <p:spPr bwMode="auto">
          <a:xfrm>
            <a:off x="7010400" y="2895600"/>
            <a:ext cx="227888" cy="228422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4" name="Oval 106"/>
          <p:cNvSpPr>
            <a:spLocks noChangeArrowheads="1"/>
          </p:cNvSpPr>
          <p:nvPr/>
        </p:nvSpPr>
        <p:spPr bwMode="auto">
          <a:xfrm>
            <a:off x="4267912" y="5181600"/>
            <a:ext cx="227888" cy="228422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5" name="Oval 106"/>
          <p:cNvSpPr>
            <a:spLocks noChangeArrowheads="1"/>
          </p:cNvSpPr>
          <p:nvPr/>
        </p:nvSpPr>
        <p:spPr bwMode="auto">
          <a:xfrm>
            <a:off x="4419600" y="2133600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31" name="Picture 30" descr="FTA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632990" y="6197276"/>
            <a:ext cx="2812644" cy="70465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81000" y="57912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Project Development (PD)   		                Engineering</a:t>
            </a:r>
          </a:p>
        </p:txBody>
      </p:sp>
      <p:sp>
        <p:nvSpPr>
          <p:cNvPr id="34" name="Oval 106"/>
          <p:cNvSpPr>
            <a:spLocks noChangeArrowheads="1"/>
          </p:cNvSpPr>
          <p:nvPr/>
        </p:nvSpPr>
        <p:spPr bwMode="auto">
          <a:xfrm>
            <a:off x="4244930" y="5867400"/>
            <a:ext cx="227888" cy="228422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5" name="Oval 106"/>
          <p:cNvSpPr>
            <a:spLocks noChangeArrowheads="1"/>
          </p:cNvSpPr>
          <p:nvPr/>
        </p:nvSpPr>
        <p:spPr bwMode="auto">
          <a:xfrm>
            <a:off x="381712" y="5867400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62800" y="5105400"/>
            <a:ext cx="162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Fort Lauderdale, FL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82695" y="4562002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Fort Worth, TX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150078" y="685800"/>
            <a:ext cx="28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September 2016 Status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952144" y="1285994"/>
            <a:ext cx="2039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Seattle, WA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Oval 106"/>
          <p:cNvSpPr>
            <a:spLocks noChangeArrowheads="1"/>
          </p:cNvSpPr>
          <p:nvPr/>
        </p:nvSpPr>
        <p:spPr bwMode="auto">
          <a:xfrm>
            <a:off x="6782512" y="3505378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15200" y="3780545"/>
            <a:ext cx="146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Durham, NC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457201" y="185631"/>
            <a:ext cx="8686799" cy="609983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0070C0"/>
                </a:solidFill>
              </a:rPr>
              <a:t>“New Starts” PD and Engineering Projects</a:t>
            </a:r>
          </a:p>
        </p:txBody>
      </p:sp>
      <p:sp>
        <p:nvSpPr>
          <p:cNvPr id="47" name="Oval 106"/>
          <p:cNvSpPr>
            <a:spLocks noChangeArrowheads="1"/>
          </p:cNvSpPr>
          <p:nvPr/>
        </p:nvSpPr>
        <p:spPr bwMode="auto">
          <a:xfrm>
            <a:off x="4267200" y="2209800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71" name="Oval 106"/>
          <p:cNvSpPr>
            <a:spLocks noChangeArrowheads="1"/>
          </p:cNvSpPr>
          <p:nvPr/>
        </p:nvSpPr>
        <p:spPr bwMode="auto">
          <a:xfrm>
            <a:off x="7197016" y="2281332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634208" y="2503573"/>
            <a:ext cx="146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New York, NY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66775" y="3667125"/>
            <a:ext cx="2039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Los Angeles, CA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Oval 106"/>
          <p:cNvSpPr>
            <a:spLocks noChangeArrowheads="1"/>
          </p:cNvSpPr>
          <p:nvPr/>
        </p:nvSpPr>
        <p:spPr bwMode="auto">
          <a:xfrm>
            <a:off x="685800" y="3810000"/>
            <a:ext cx="227888" cy="228422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124200" y="3276600"/>
            <a:ext cx="2039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Denver, CO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Oval 106"/>
          <p:cNvSpPr>
            <a:spLocks noChangeArrowheads="1"/>
          </p:cNvSpPr>
          <p:nvPr/>
        </p:nvSpPr>
        <p:spPr bwMode="auto">
          <a:xfrm>
            <a:off x="2895600" y="3352800"/>
            <a:ext cx="227888" cy="228422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90600" y="3886200"/>
            <a:ext cx="2039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Santa Ana, CA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Oval 106"/>
          <p:cNvSpPr>
            <a:spLocks noChangeArrowheads="1"/>
          </p:cNvSpPr>
          <p:nvPr/>
        </p:nvSpPr>
        <p:spPr bwMode="auto">
          <a:xfrm>
            <a:off x="838200" y="3962400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0" name="Oval 106"/>
          <p:cNvSpPr>
            <a:spLocks noChangeArrowheads="1"/>
          </p:cNvSpPr>
          <p:nvPr/>
        </p:nvSpPr>
        <p:spPr bwMode="auto">
          <a:xfrm>
            <a:off x="762712" y="1267599"/>
            <a:ext cx="227888" cy="228422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6" name="Oval 106"/>
          <p:cNvSpPr>
            <a:spLocks noChangeArrowheads="1"/>
          </p:cNvSpPr>
          <p:nvPr/>
        </p:nvSpPr>
        <p:spPr bwMode="auto">
          <a:xfrm>
            <a:off x="4017042" y="4601680"/>
            <a:ext cx="227888" cy="228422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8" name="Oval 106"/>
          <p:cNvSpPr>
            <a:spLocks noChangeArrowheads="1"/>
          </p:cNvSpPr>
          <p:nvPr/>
        </p:nvSpPr>
        <p:spPr bwMode="auto">
          <a:xfrm>
            <a:off x="6895744" y="5161512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8" name="Oval 106"/>
          <p:cNvSpPr>
            <a:spLocks noChangeArrowheads="1"/>
          </p:cNvSpPr>
          <p:nvPr/>
        </p:nvSpPr>
        <p:spPr bwMode="auto">
          <a:xfrm>
            <a:off x="1923662" y="4124131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29711" y="4094000"/>
            <a:ext cx="2039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Phoenix, AZ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556727" y="3170853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endParaRPr lang="en-US" dirty="0"/>
          </a:p>
        </p:txBody>
      </p:sp>
      <p:sp>
        <p:nvSpPr>
          <p:cNvPr id="49" name="TextBox 77"/>
          <p:cNvSpPr txBox="1"/>
          <p:nvPr/>
        </p:nvSpPr>
        <p:spPr>
          <a:xfrm>
            <a:off x="727041" y="3124022"/>
            <a:ext cx="2039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San Jose, CA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762712" y="1404296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51" name="Oval 106"/>
          <p:cNvSpPr>
            <a:spLocks noChangeArrowheads="1"/>
          </p:cNvSpPr>
          <p:nvPr/>
        </p:nvSpPr>
        <p:spPr bwMode="auto">
          <a:xfrm>
            <a:off x="7094453" y="2576333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55" name="Oval 106"/>
          <p:cNvSpPr>
            <a:spLocks noChangeArrowheads="1"/>
          </p:cNvSpPr>
          <p:nvPr/>
        </p:nvSpPr>
        <p:spPr bwMode="auto">
          <a:xfrm>
            <a:off x="7094453" y="2425018"/>
            <a:ext cx="227888" cy="228422"/>
          </a:xfrm>
          <a:prstGeom prst="ellipse">
            <a:avLst/>
          </a:prstGeom>
          <a:solidFill>
            <a:srgbClr val="003399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200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35258" y="2768399"/>
            <a:ext cx="146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Hudson, NJ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69936" y="2210157"/>
            <a:ext cx="146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NJ - NY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7292112" y="2669977"/>
            <a:ext cx="364115" cy="26135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72" idx="1"/>
            <a:endCxn id="55" idx="6"/>
          </p:cNvCxnSpPr>
          <p:nvPr/>
        </p:nvCxnSpPr>
        <p:spPr>
          <a:xfrm flipH="1" flipV="1">
            <a:off x="7322341" y="2539229"/>
            <a:ext cx="311867" cy="11823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1" idx="1"/>
            <a:endCxn id="71" idx="6"/>
          </p:cNvCxnSpPr>
          <p:nvPr/>
        </p:nvCxnSpPr>
        <p:spPr>
          <a:xfrm flipH="1">
            <a:off x="7424904" y="2364046"/>
            <a:ext cx="245032" cy="314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2" idx="2"/>
            <a:endCxn id="47" idx="1"/>
          </p:cNvCxnSpPr>
          <p:nvPr/>
        </p:nvCxnSpPr>
        <p:spPr>
          <a:xfrm flipH="1">
            <a:off x="4300573" y="1444011"/>
            <a:ext cx="457775" cy="79924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5" idx="1"/>
            <a:endCxn id="59" idx="5"/>
          </p:cNvCxnSpPr>
          <p:nvPr/>
        </p:nvCxnSpPr>
        <p:spPr>
          <a:xfrm flipH="1" flipV="1">
            <a:off x="6977027" y="3700348"/>
            <a:ext cx="338173" cy="23408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199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Summary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Does Hiawatha LRT have a unique impact beyond its station area environment? </a:t>
            </a:r>
          </a:p>
          <a:p>
            <a:pPr lvl="1"/>
            <a:r>
              <a:rPr lang="en-US" altLang="en-US" sz="2400" dirty="0" smtClean="0"/>
              <a:t>Yes </a:t>
            </a:r>
          </a:p>
          <a:p>
            <a:r>
              <a:rPr lang="en-US" altLang="en-US" sz="2800" dirty="0" smtClean="0"/>
              <a:t>Is the effect of LRT a result of self-selection? </a:t>
            </a:r>
          </a:p>
          <a:p>
            <a:pPr lvl="1"/>
            <a:r>
              <a:rPr lang="en-US" altLang="en-US" sz="2400" dirty="0" smtClean="0"/>
              <a:t>Yes</a:t>
            </a:r>
          </a:p>
          <a:p>
            <a:r>
              <a:rPr lang="en-US" altLang="en-US" sz="2800" dirty="0" smtClean="0"/>
              <a:t>What neighborhood characteristics have an impact after controlling for self-selection?</a:t>
            </a:r>
          </a:p>
          <a:p>
            <a:pPr lvl="1"/>
            <a:r>
              <a:rPr lang="en-US" altLang="en-US" sz="2400" dirty="0" smtClean="0"/>
              <a:t>Population density and transit route density</a:t>
            </a:r>
          </a:p>
          <a:p>
            <a:pPr lvl="1"/>
            <a:r>
              <a:rPr lang="en-US" altLang="en-US" sz="2400" dirty="0" smtClean="0"/>
              <a:t>Job access</a:t>
            </a:r>
          </a:p>
        </p:txBody>
      </p:sp>
    </p:spTree>
    <p:extLst>
      <p:ext uri="{BB962C8B-B14F-4D97-AF65-F5344CB8AC3E}">
        <p14:creationId xmlns:p14="http://schemas.microsoft.com/office/powerpoint/2010/main" val="263060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Quasi-Longitudinal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Hiawatha LRT → transit/car use of movers</a:t>
            </a:r>
          </a:p>
          <a:p>
            <a:pPr lvl="1"/>
            <a:r>
              <a:rPr lang="en-US" sz="2000" dirty="0" smtClean="0"/>
              <a:t>Compare residents who moved into the Hiawatha and control neighborhoods after 2004</a:t>
            </a:r>
          </a:p>
          <a:p>
            <a:r>
              <a:rPr lang="en-US" sz="2400" dirty="0" smtClean="0"/>
              <a:t>Conceptual model</a:t>
            </a:r>
            <a:endParaRPr lang="en-US" sz="2400" dirty="0"/>
          </a:p>
        </p:txBody>
      </p:sp>
      <p:grpSp>
        <p:nvGrpSpPr>
          <p:cNvPr id="4" name="Canvas 94"/>
          <p:cNvGrpSpPr/>
          <p:nvPr/>
        </p:nvGrpSpPr>
        <p:grpSpPr>
          <a:xfrm>
            <a:off x="1396646" y="3616690"/>
            <a:ext cx="6371272" cy="2313129"/>
            <a:chOff x="0" y="0"/>
            <a:chExt cx="5366385" cy="1797685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5366385" cy="1797685"/>
            </a:xfrm>
            <a:prstGeom prst="rect">
              <a:avLst/>
            </a:prstGeom>
          </p:spPr>
        </p:sp>
        <p:sp>
          <p:nvSpPr>
            <p:cNvPr id="6" name="Text Box 78"/>
            <p:cNvSpPr txBox="1"/>
            <p:nvPr/>
          </p:nvSpPr>
          <p:spPr>
            <a:xfrm>
              <a:off x="3555916" y="188595"/>
              <a:ext cx="1265288" cy="49876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Change in </a:t>
              </a:r>
              <a:endPara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transit 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use</a:t>
              </a:r>
            </a:p>
          </p:txBody>
        </p:sp>
        <p:sp>
          <p:nvSpPr>
            <p:cNvPr id="7" name="Text Box 3"/>
            <p:cNvSpPr txBox="1"/>
            <p:nvPr/>
          </p:nvSpPr>
          <p:spPr>
            <a:xfrm>
              <a:off x="3556524" y="1185052"/>
              <a:ext cx="1265089" cy="49847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Change in </a:t>
              </a:r>
              <a:b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car use</a:t>
              </a:r>
              <a:endParaRPr lang="en-US" dirty="0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8" name="Text Box 3"/>
            <p:cNvSpPr txBox="1"/>
            <p:nvPr/>
          </p:nvSpPr>
          <p:spPr>
            <a:xfrm>
              <a:off x="1944378" y="687533"/>
              <a:ext cx="1116330" cy="49784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Change in </a:t>
              </a:r>
              <a:b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# of autos</a:t>
              </a:r>
              <a:endParaRPr lang="en-US" dirty="0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9" name="Text Box 3"/>
            <p:cNvSpPr txBox="1"/>
            <p:nvPr/>
          </p:nvSpPr>
          <p:spPr>
            <a:xfrm>
              <a:off x="124858" y="1296811"/>
              <a:ext cx="1279470" cy="49785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Transit improvement</a:t>
              </a:r>
              <a:endParaRPr lang="en-US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" name="Text Box 3"/>
            <p:cNvSpPr txBox="1"/>
            <p:nvPr/>
          </p:nvSpPr>
          <p:spPr>
            <a:xfrm>
              <a:off x="124858" y="34112"/>
              <a:ext cx="1279239" cy="49657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Move into LRT corridor</a:t>
              </a:r>
              <a:endParaRPr lang="en-US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11" name="Straight Arrow Connector 10"/>
            <p:cNvCxnSpPr>
              <a:stCxn id="8" idx="3"/>
              <a:endCxn id="6" idx="1"/>
            </p:cNvCxnSpPr>
            <p:nvPr/>
          </p:nvCxnSpPr>
          <p:spPr>
            <a:xfrm flipV="1">
              <a:off x="3060708" y="437977"/>
              <a:ext cx="495208" cy="4984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7" idx="1"/>
            </p:cNvCxnSpPr>
            <p:nvPr/>
          </p:nvCxnSpPr>
          <p:spPr>
            <a:xfrm>
              <a:off x="3060447" y="936165"/>
              <a:ext cx="496077" cy="498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6" idx="3"/>
              <a:endCxn id="7" idx="3"/>
            </p:cNvCxnSpPr>
            <p:nvPr/>
          </p:nvCxnSpPr>
          <p:spPr>
            <a:xfrm>
              <a:off x="4821204" y="437977"/>
              <a:ext cx="409" cy="996313"/>
            </a:xfrm>
            <a:prstGeom prst="curvedConnector3">
              <a:avLst>
                <a:gd name="adj1" fmla="val 101062347"/>
              </a:avLst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782849" y="50780"/>
              <a:ext cx="3519055" cy="1745673"/>
            </a:xfrm>
            <a:prstGeom prst="rect">
              <a:avLst/>
            </a:prstGeom>
            <a:noFill/>
            <a:ln w="317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5" name="Straight Arrow Connector 14"/>
            <p:cNvCxnSpPr>
              <a:stCxn id="10" idx="2"/>
              <a:endCxn id="9" idx="0"/>
            </p:cNvCxnSpPr>
            <p:nvPr/>
          </p:nvCxnSpPr>
          <p:spPr>
            <a:xfrm>
              <a:off x="764478" y="530682"/>
              <a:ext cx="115" cy="7661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3"/>
              <a:endCxn id="14" idx="1"/>
            </p:cNvCxnSpPr>
            <p:nvPr/>
          </p:nvCxnSpPr>
          <p:spPr>
            <a:xfrm flipV="1">
              <a:off x="1404328" y="923617"/>
              <a:ext cx="378521" cy="6221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3"/>
              <a:endCxn id="14" idx="1"/>
            </p:cNvCxnSpPr>
            <p:nvPr/>
          </p:nvCxnSpPr>
          <p:spPr>
            <a:xfrm>
              <a:off x="1404097" y="282397"/>
              <a:ext cx="378752" cy="6412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81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Travel behavior</a:t>
            </a:r>
          </a:p>
          <a:p>
            <a:pPr lvl="1"/>
            <a:r>
              <a:rPr lang="en-US" sz="2000" dirty="0"/>
              <a:t>How much do you </a:t>
            </a:r>
            <a:r>
              <a:rPr lang="en-US" sz="2000" b="1" i="1" dirty="0"/>
              <a:t>drive</a:t>
            </a:r>
            <a:r>
              <a:rPr lang="en-US" sz="2000" dirty="0"/>
              <a:t> [use transit] now, compared to when you lived at your previous residence? A lot less now → A lot more now [5-point]</a:t>
            </a:r>
          </a:p>
          <a:p>
            <a:r>
              <a:rPr lang="en-US" sz="2400" dirty="0" smtClean="0"/>
              <a:t>Auto ownership</a:t>
            </a:r>
          </a:p>
          <a:p>
            <a:pPr lvl="1"/>
            <a:r>
              <a:rPr lang="en-US" sz="2000" dirty="0" smtClean="0"/>
              <a:t>Change = No. of autos currently – No. of autos just before relocation</a:t>
            </a:r>
          </a:p>
          <a:p>
            <a:r>
              <a:rPr lang="en-US" sz="2400" dirty="0" smtClean="0"/>
              <a:t>Transit improvement factor</a:t>
            </a:r>
            <a:endParaRPr lang="en-US" sz="2400" dirty="0"/>
          </a:p>
          <a:p>
            <a:pPr lvl="1"/>
            <a:r>
              <a:rPr lang="en-US" sz="2000" dirty="0" smtClean="0"/>
              <a:t>Good public transit service; easy access to transit stop/station </a:t>
            </a:r>
          </a:p>
          <a:p>
            <a:pPr lvl="1"/>
            <a:r>
              <a:rPr lang="en-US" sz="2000" dirty="0" smtClean="0"/>
              <a:t>Perception: how true for current and previous neighborhoods</a:t>
            </a:r>
            <a:endParaRPr lang="en-US" sz="2000" dirty="0"/>
          </a:p>
          <a:p>
            <a:pPr lvl="1"/>
            <a:r>
              <a:rPr lang="en-US" sz="2000" dirty="0" smtClean="0"/>
              <a:t>Change = current </a:t>
            </a:r>
            <a:r>
              <a:rPr lang="en-US" sz="2000" dirty="0"/>
              <a:t>neighborhood</a:t>
            </a:r>
            <a:r>
              <a:rPr lang="en-US" sz="2000" dirty="0" smtClean="0"/>
              <a:t> </a:t>
            </a:r>
            <a:r>
              <a:rPr lang="en-US" sz="2000" dirty="0"/>
              <a:t>– </a:t>
            </a:r>
            <a:r>
              <a:rPr lang="en-US" sz="2000" dirty="0" smtClean="0"/>
              <a:t>previous neighborhood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Transit preference (importance when relocating)</a:t>
            </a:r>
          </a:p>
          <a:p>
            <a:pPr lvl="1"/>
            <a:r>
              <a:rPr lang="en-US" sz="2000" dirty="0" smtClean="0"/>
              <a:t>The same two dimensions 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Demographics: income and household size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568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Canvas 77"/>
          <p:cNvGrpSpPr/>
          <p:nvPr/>
        </p:nvGrpSpPr>
        <p:grpSpPr>
          <a:xfrm>
            <a:off x="684530" y="1797438"/>
            <a:ext cx="7189471" cy="4095362"/>
            <a:chOff x="0" y="0"/>
            <a:chExt cx="5921762" cy="3087015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5844540" cy="3086100"/>
            </a:xfrm>
            <a:prstGeom prst="rect">
              <a:avLst/>
            </a:prstGeom>
          </p:spPr>
        </p:sp>
        <p:sp>
          <p:nvSpPr>
            <p:cNvPr id="6" name="Text Box 51"/>
            <p:cNvSpPr txBox="1"/>
            <p:nvPr/>
          </p:nvSpPr>
          <p:spPr>
            <a:xfrm>
              <a:off x="4035975" y="42517"/>
              <a:ext cx="1265288" cy="49876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Change in </a:t>
              </a:r>
              <a:b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transit use</a:t>
              </a:r>
            </a:p>
          </p:txBody>
        </p:sp>
        <p:sp>
          <p:nvSpPr>
            <p:cNvPr id="7" name="Text Box 3"/>
            <p:cNvSpPr txBox="1"/>
            <p:nvPr/>
          </p:nvSpPr>
          <p:spPr>
            <a:xfrm>
              <a:off x="4036584" y="1205758"/>
              <a:ext cx="1265089" cy="49847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Change in </a:t>
              </a:r>
              <a:br>
                <a:rPr lang="en-US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en-US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car use</a:t>
              </a:r>
              <a:endParaRPr lang="en-US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8" name="Text Box 3"/>
            <p:cNvSpPr txBox="1"/>
            <p:nvPr/>
          </p:nvSpPr>
          <p:spPr>
            <a:xfrm>
              <a:off x="4036584" y="2463197"/>
              <a:ext cx="1265354" cy="49784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Change in </a:t>
              </a:r>
              <a:br>
                <a:rPr lang="en-US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en-US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# of autos</a:t>
              </a:r>
              <a:endPara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9" name="Text Box 3"/>
            <p:cNvSpPr txBox="1"/>
            <p:nvPr/>
          </p:nvSpPr>
          <p:spPr>
            <a:xfrm>
              <a:off x="604918" y="1204603"/>
              <a:ext cx="1279470" cy="49785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Transit improvement</a:t>
              </a:r>
              <a:endParaRPr lang="en-US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" name="Text Box 3"/>
            <p:cNvSpPr txBox="1"/>
            <p:nvPr/>
          </p:nvSpPr>
          <p:spPr>
            <a:xfrm>
              <a:off x="604918" y="36000"/>
              <a:ext cx="1279239" cy="49657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Move into </a:t>
              </a:r>
              <a:endParaRPr lang="en-US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algn="ctr">
                <a:spcAft>
                  <a:spcPts val="0"/>
                </a:spcAft>
              </a:pPr>
              <a:r>
                <a:rPr lang="en-US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LRT corridor</a:t>
              </a:r>
              <a:endParaRPr lang="en-US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1" name="Text Box 3"/>
            <p:cNvSpPr txBox="1"/>
            <p:nvPr/>
          </p:nvSpPr>
          <p:spPr>
            <a:xfrm>
              <a:off x="604868" y="2462253"/>
              <a:ext cx="1264285" cy="62476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Move into suburban corridor</a:t>
              </a:r>
              <a:endParaRPr lang="en-US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12" name="Straight Arrow Connector 11"/>
            <p:cNvCxnSpPr>
              <a:stCxn id="8" idx="0"/>
              <a:endCxn id="7" idx="2"/>
            </p:cNvCxnSpPr>
            <p:nvPr/>
          </p:nvCxnSpPr>
          <p:spPr>
            <a:xfrm flipH="1" flipV="1">
              <a:off x="4669129" y="1704233"/>
              <a:ext cx="132" cy="7589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3"/>
              <a:endCxn id="7" idx="1"/>
            </p:cNvCxnSpPr>
            <p:nvPr/>
          </p:nvCxnSpPr>
          <p:spPr>
            <a:xfrm>
              <a:off x="1884388" y="1453529"/>
              <a:ext cx="2152196" cy="14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6" idx="3"/>
              <a:endCxn id="7" idx="3"/>
            </p:cNvCxnSpPr>
            <p:nvPr/>
          </p:nvCxnSpPr>
          <p:spPr>
            <a:xfrm>
              <a:off x="5301263" y="291899"/>
              <a:ext cx="410" cy="1163097"/>
            </a:xfrm>
            <a:prstGeom prst="curvedConnector3">
              <a:avLst>
                <a:gd name="adj1" fmla="val 82812683"/>
              </a:avLst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1" idx="0"/>
              <a:endCxn id="9" idx="2"/>
            </p:cNvCxnSpPr>
            <p:nvPr/>
          </p:nvCxnSpPr>
          <p:spPr>
            <a:xfrm flipV="1">
              <a:off x="1236978" y="1702455"/>
              <a:ext cx="7675" cy="7597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0" idx="2"/>
              <a:endCxn id="9" idx="0"/>
            </p:cNvCxnSpPr>
            <p:nvPr/>
          </p:nvCxnSpPr>
          <p:spPr>
            <a:xfrm>
              <a:off x="1244538" y="532570"/>
              <a:ext cx="115" cy="6720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3"/>
              <a:endCxn id="6" idx="1"/>
            </p:cNvCxnSpPr>
            <p:nvPr/>
          </p:nvCxnSpPr>
          <p:spPr>
            <a:xfrm flipV="1">
              <a:off x="1884388" y="291899"/>
              <a:ext cx="2151587" cy="11616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0" idx="3"/>
              <a:endCxn id="6" idx="1"/>
            </p:cNvCxnSpPr>
            <p:nvPr/>
          </p:nvCxnSpPr>
          <p:spPr>
            <a:xfrm>
              <a:off x="1884157" y="284285"/>
              <a:ext cx="2151818" cy="761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6" idx="1"/>
            </p:cNvCxnSpPr>
            <p:nvPr/>
          </p:nvCxnSpPr>
          <p:spPr>
            <a:xfrm flipV="1">
              <a:off x="1869087" y="291899"/>
              <a:ext cx="2166888" cy="24827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67"/>
            <p:cNvSpPr txBox="1"/>
            <p:nvPr/>
          </p:nvSpPr>
          <p:spPr>
            <a:xfrm>
              <a:off x="895889" y="752242"/>
              <a:ext cx="674294" cy="29556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0.43**</a:t>
              </a:r>
            </a:p>
          </p:txBody>
        </p:sp>
        <p:sp>
          <p:nvSpPr>
            <p:cNvPr id="21" name="Text Box 41"/>
            <p:cNvSpPr txBox="1"/>
            <p:nvPr/>
          </p:nvSpPr>
          <p:spPr>
            <a:xfrm>
              <a:off x="895886" y="2000454"/>
              <a:ext cx="674250" cy="29527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-0.28*</a:t>
              </a:r>
              <a:endParaRPr lang="en-US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" name="Text Box 41"/>
            <p:cNvSpPr txBox="1"/>
            <p:nvPr/>
          </p:nvSpPr>
          <p:spPr>
            <a:xfrm>
              <a:off x="2488794" y="118194"/>
              <a:ext cx="738309" cy="29527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0.27**</a:t>
              </a:r>
              <a:endPara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" name="Text Box 41"/>
            <p:cNvSpPr txBox="1"/>
            <p:nvPr/>
          </p:nvSpPr>
          <p:spPr>
            <a:xfrm>
              <a:off x="2669625" y="594039"/>
              <a:ext cx="726254" cy="29464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0.19**</a:t>
              </a:r>
              <a:endPara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" name="Text Box 41"/>
            <p:cNvSpPr txBox="1"/>
            <p:nvPr/>
          </p:nvSpPr>
          <p:spPr>
            <a:xfrm>
              <a:off x="1986263" y="2040874"/>
              <a:ext cx="821372" cy="29464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-0.42**</a:t>
              </a:r>
              <a:endParaRPr lang="en-US" dirty="0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5" name="Text Box 41"/>
            <p:cNvSpPr txBox="1"/>
            <p:nvPr/>
          </p:nvSpPr>
          <p:spPr>
            <a:xfrm>
              <a:off x="2140744" y="1327430"/>
              <a:ext cx="809842" cy="29464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-0.22**</a:t>
              </a:r>
              <a:endPara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6" name="Text Box 41"/>
            <p:cNvSpPr txBox="1"/>
            <p:nvPr/>
          </p:nvSpPr>
          <p:spPr>
            <a:xfrm>
              <a:off x="4294936" y="1983272"/>
              <a:ext cx="730943" cy="29400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0.24**</a:t>
              </a:r>
              <a:endParaRPr lang="en-US" dirty="0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7" name="Text Box 41"/>
            <p:cNvSpPr txBox="1"/>
            <p:nvPr/>
          </p:nvSpPr>
          <p:spPr>
            <a:xfrm>
              <a:off x="5135418" y="686095"/>
              <a:ext cx="786344" cy="29400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-0.21**</a:t>
              </a:r>
              <a:endParaRPr lang="en-US" dirty="0"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73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Influence directly and indirectly through transit improvement</a:t>
            </a:r>
          </a:p>
          <a:p>
            <a:r>
              <a:rPr lang="en-US" sz="2400" dirty="0" smtClean="0"/>
              <a:t>Cao and </a:t>
            </a:r>
            <a:r>
              <a:rPr lang="en-US" sz="2400" dirty="0" err="1" smtClean="0"/>
              <a:t>Schoner</a:t>
            </a:r>
            <a:r>
              <a:rPr lang="en-US" sz="2400" dirty="0" smtClean="0"/>
              <a:t> (2014)</a:t>
            </a:r>
          </a:p>
          <a:p>
            <a:pPr lvl="1"/>
            <a:r>
              <a:rPr lang="en-US" sz="2000" dirty="0" smtClean="0"/>
              <a:t>Cross-sectional, PSM</a:t>
            </a:r>
          </a:p>
          <a:p>
            <a:pPr lvl="1"/>
            <a:r>
              <a:rPr lang="en-US" sz="2000" dirty="0" smtClean="0"/>
              <a:t>No difference between urban and Hiawatha movers → inconsistency</a:t>
            </a:r>
          </a:p>
          <a:p>
            <a:r>
              <a:rPr lang="en-US" sz="2400" dirty="0" smtClean="0"/>
              <a:t>Why?</a:t>
            </a:r>
          </a:p>
          <a:p>
            <a:pPr lvl="1"/>
            <a:r>
              <a:rPr lang="en-US" sz="2000" dirty="0"/>
              <a:t>Transit use after moving: urban movers = Hiawatha movers </a:t>
            </a:r>
            <a:endParaRPr lang="en-US" sz="2000" dirty="0" smtClean="0"/>
          </a:p>
          <a:p>
            <a:pPr lvl="1"/>
            <a:r>
              <a:rPr lang="en-US" sz="2000" dirty="0" smtClean="0"/>
              <a:t>Transit </a:t>
            </a:r>
            <a:r>
              <a:rPr lang="en-US" sz="2000" dirty="0"/>
              <a:t>use </a:t>
            </a:r>
            <a:r>
              <a:rPr lang="en-US" sz="2000" dirty="0" smtClean="0"/>
              <a:t>before moving: urban movers &gt; Hiawatha movers </a:t>
            </a:r>
          </a:p>
          <a:p>
            <a:pPr lvl="1"/>
            <a:r>
              <a:rPr lang="en-US" sz="2000" dirty="0" smtClean="0"/>
              <a:t>Change in transit use: urban </a:t>
            </a:r>
            <a:r>
              <a:rPr lang="en-US" sz="2000" dirty="0"/>
              <a:t>movers </a:t>
            </a:r>
            <a:r>
              <a:rPr lang="en-US" sz="2000" dirty="0" smtClean="0"/>
              <a:t>&lt; </a:t>
            </a:r>
            <a:r>
              <a:rPr lang="en-US" sz="2000" dirty="0"/>
              <a:t>Hiawatha movers </a:t>
            </a:r>
          </a:p>
          <a:p>
            <a:pPr lvl="1"/>
            <a:r>
              <a:rPr lang="en-US" sz="2000" dirty="0" smtClean="0"/>
              <a:t>Urban movers relocate to match travel preference, similar behavior</a:t>
            </a:r>
          </a:p>
          <a:p>
            <a:pPr lvl="1"/>
            <a:r>
              <a:rPr lang="en-US" sz="2000" dirty="0" smtClean="0"/>
              <a:t>Hiawatha movers relocate for the LRT to better match the preference</a:t>
            </a:r>
          </a:p>
          <a:p>
            <a:pPr lvl="1"/>
            <a:r>
              <a:rPr lang="en-US" sz="2000" dirty="0" smtClean="0"/>
              <a:t>Residential self-selection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911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Hiawatha LRT does not have an impact on auto ownership.</a:t>
            </a:r>
          </a:p>
          <a:p>
            <a:r>
              <a:rPr lang="en-US" sz="2800" dirty="0" smtClean="0"/>
              <a:t>Hiawatha LRT reduces driving distance after controlling for demographics and neighborhood characteristics.</a:t>
            </a:r>
          </a:p>
          <a:p>
            <a:r>
              <a:rPr lang="en-US" sz="2800" dirty="0" smtClean="0"/>
              <a:t>Moving into the Hiawatha corridor is associated with an increase in transit use and a decrease in driving. </a:t>
            </a:r>
          </a:p>
          <a:p>
            <a:r>
              <a:rPr lang="en-US" sz="2800" dirty="0" smtClean="0"/>
              <a:t>Residential self-selection plays a role in the observed differences. </a:t>
            </a:r>
          </a:p>
          <a:p>
            <a:endParaRPr lang="en-US" sz="2800" dirty="0" smtClean="0"/>
          </a:p>
          <a:p>
            <a:r>
              <a:rPr lang="en-US" sz="2800" dirty="0" smtClean="0"/>
              <a:t>Neighborhood design affects travel behavior. </a:t>
            </a:r>
          </a:p>
          <a:p>
            <a:endParaRPr lang="en-US" sz="2800" dirty="0" smtClean="0"/>
          </a:p>
          <a:p>
            <a:r>
              <a:rPr lang="en-US" sz="2800" dirty="0" smtClean="0"/>
              <a:t>Longitudinal analysis is more robust than cross-sectional analysis. 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20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Introduction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we care about rail transit? </a:t>
            </a:r>
          </a:p>
          <a:p>
            <a:pPr lvl="1"/>
            <a:r>
              <a:rPr lang="en-US" dirty="0"/>
              <a:t>A growing interest in many regions, but </a:t>
            </a:r>
          </a:p>
          <a:p>
            <a:pPr lvl="1"/>
            <a:r>
              <a:rPr lang="en-US" dirty="0"/>
              <a:t>Substantial subsides</a:t>
            </a:r>
          </a:p>
          <a:p>
            <a:pPr lvl="2"/>
            <a:r>
              <a:rPr lang="en-US" dirty="0"/>
              <a:t>All capital costs ($B)</a:t>
            </a:r>
          </a:p>
          <a:p>
            <a:pPr lvl="2"/>
            <a:r>
              <a:rPr lang="en-US" dirty="0"/>
              <a:t>Most operating costs</a:t>
            </a:r>
          </a:p>
          <a:p>
            <a:pPr lvl="1"/>
            <a:r>
              <a:rPr lang="en-US" dirty="0"/>
              <a:t>Transportation effects of rail </a:t>
            </a:r>
            <a:r>
              <a:rPr lang="en-US" dirty="0" smtClean="0"/>
              <a:t>transit, among others</a:t>
            </a:r>
            <a:endParaRPr lang="en-US" dirty="0"/>
          </a:p>
          <a:p>
            <a:pPr lvl="2"/>
            <a:r>
              <a:rPr lang="en-US" dirty="0"/>
              <a:t>Transit use and driving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7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52588"/>
            <a:ext cx="67056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Commute mode split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en-US" sz="2000" dirty="0" smtClean="0"/>
          </a:p>
          <a:p>
            <a:endParaRPr lang="en-US" altLang="en-US" sz="2000" dirty="0"/>
          </a:p>
          <a:p>
            <a:endParaRPr lang="en-US" altLang="en-US" sz="2000" dirty="0" smtClean="0"/>
          </a:p>
          <a:p>
            <a:endParaRPr lang="en-US" altLang="en-US" sz="2000" dirty="0"/>
          </a:p>
          <a:p>
            <a:endParaRPr lang="en-US" altLang="en-US" sz="2000" dirty="0" smtClean="0"/>
          </a:p>
          <a:p>
            <a:endParaRPr lang="en-US" altLang="en-US" sz="2000" dirty="0"/>
          </a:p>
          <a:p>
            <a:endParaRPr lang="en-US" altLang="en-US" sz="2000" dirty="0" smtClean="0"/>
          </a:p>
          <a:p>
            <a:endParaRPr lang="en-US" altLang="en-US" sz="2000" dirty="0"/>
          </a:p>
          <a:p>
            <a:endParaRPr lang="en-US" altLang="en-US" sz="2000" dirty="0" smtClean="0"/>
          </a:p>
          <a:p>
            <a:endParaRPr lang="en-US" altLang="en-US" sz="2000" dirty="0"/>
          </a:p>
          <a:p>
            <a:endParaRPr lang="en-US" altLang="en-US" sz="2000" dirty="0" smtClean="0"/>
          </a:p>
          <a:p>
            <a:endParaRPr lang="en-US" altLang="en-US" sz="2000" dirty="0"/>
          </a:p>
          <a:p>
            <a:r>
              <a:rPr lang="en-US" altLang="en-US" sz="2000" dirty="0" err="1" smtClean="0"/>
              <a:t>Purcher</a:t>
            </a:r>
            <a:r>
              <a:rPr lang="en-US" altLang="en-US" sz="2000" dirty="0" smtClean="0"/>
              <a:t> and Renee (2003)</a:t>
            </a:r>
          </a:p>
        </p:txBody>
      </p:sp>
      <p:cxnSp>
        <p:nvCxnSpPr>
          <p:cNvPr id="6149" name="Straight Arrow Connector 5"/>
          <p:cNvCxnSpPr>
            <a:cxnSpLocks noChangeShapeType="1"/>
          </p:cNvCxnSpPr>
          <p:nvPr/>
        </p:nvCxnSpPr>
        <p:spPr bwMode="auto">
          <a:xfrm>
            <a:off x="3886200" y="2838450"/>
            <a:ext cx="6858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H="1">
            <a:off x="8307952" y="2838450"/>
            <a:ext cx="695324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1712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Urban Mobility Report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2438400" cy="4267200"/>
          </a:xfrm>
        </p:spPr>
        <p:txBody>
          <a:bodyPr/>
          <a:lstStyle/>
          <a:p>
            <a:r>
              <a:rPr lang="en-US" altLang="en-US" sz="2400" dirty="0" smtClean="0"/>
              <a:t>$160 billion</a:t>
            </a:r>
            <a:br>
              <a:rPr lang="en-US" altLang="en-US" sz="2400" dirty="0" smtClean="0"/>
            </a:br>
            <a:r>
              <a:rPr lang="en-US" altLang="en-US" sz="2400" dirty="0" smtClean="0"/>
              <a:t>(in 2014)</a:t>
            </a:r>
          </a:p>
          <a:p>
            <a:r>
              <a:rPr lang="en-US" altLang="en-US" sz="2400" dirty="0" smtClean="0"/>
              <a:t>$960 per commuter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79563"/>
            <a:ext cx="5970588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90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Jackie Chan and Chris Tucker</a:t>
            </a:r>
          </a:p>
        </p:txBody>
      </p:sp>
      <p:pic>
        <p:nvPicPr>
          <p:cNvPr id="40963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17638"/>
            <a:ext cx="4038600" cy="4525963"/>
          </a:xfrm>
        </p:spPr>
      </p:pic>
      <p:pic>
        <p:nvPicPr>
          <p:cNvPr id="4096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417637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4934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Demand &gt; Supply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9262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50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49363"/>
            <a:ext cx="3494088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962400"/>
            <a:ext cx="501808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57200" y="2209800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It's wider than an aircraft carrier. Far wider than the carving on Stone Mountain. Wider than the White House stretched end to end, twice.</a:t>
            </a:r>
          </a:p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It's the planned I-75, all 23 lanes, coming soon to Cobb County. As currently conceived it's 388 feet across, wider than a football field is long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457200" y="1447800"/>
            <a:ext cx="4419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>
                <a:cs typeface="Arial" panose="020B0604020202020204" pitchFamily="34" charset="0"/>
              </a:rPr>
              <a:t>Proposal would put I-75 among country's biggest</a:t>
            </a:r>
          </a:p>
          <a:p>
            <a:pPr eaLnBrk="1" hangingPunct="1"/>
            <a:r>
              <a:rPr lang="en-US" altLang="en-US" sz="1400" b="1">
                <a:cs typeface="Arial" panose="020B0604020202020204" pitchFamily="34" charset="0"/>
              </a:rPr>
              <a:t>By Ariel Hart</a:t>
            </a:r>
            <a:endParaRPr lang="en-US" altLang="en-US" sz="1400">
              <a:cs typeface="Arial" panose="020B0604020202020204" pitchFamily="34" charset="0"/>
            </a:endParaRPr>
          </a:p>
          <a:p>
            <a:pPr eaLnBrk="1" hangingPunct="1"/>
            <a:endParaRPr lang="en-US" altLang="en-US" sz="1400">
              <a:cs typeface="Arial" panose="020B0604020202020204" pitchFamily="34" charset="0"/>
            </a:endParaRPr>
          </a:p>
        </p:txBody>
      </p:sp>
      <p:sp>
        <p:nvSpPr>
          <p:cNvPr id="31751" name="Rectangle 13"/>
          <p:cNvSpPr>
            <a:spLocks noChangeArrowheads="1"/>
          </p:cNvSpPr>
          <p:nvPr/>
        </p:nvSpPr>
        <p:spPr bwMode="auto">
          <a:xfrm>
            <a:off x="990600" y="381000"/>
            <a:ext cx="7467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Will 23 lanes be enough?</a:t>
            </a:r>
          </a:p>
        </p:txBody>
      </p:sp>
    </p:spTree>
    <p:extLst>
      <p:ext uri="{BB962C8B-B14F-4D97-AF65-F5344CB8AC3E}">
        <p14:creationId xmlns:p14="http://schemas.microsoft.com/office/powerpoint/2010/main" val="7965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</TotalTime>
  <Words>1416</Words>
  <Application>Microsoft Office PowerPoint</Application>
  <PresentationFormat>On-screen Show (4:3)</PresentationFormat>
  <Paragraphs>387</Paragraphs>
  <Slides>35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ＭＳ Ｐゴシック</vt:lpstr>
      <vt:lpstr>宋体</vt:lpstr>
      <vt:lpstr>宋体</vt:lpstr>
      <vt:lpstr>Arial</vt:lpstr>
      <vt:lpstr>Calibri</vt:lpstr>
      <vt:lpstr>Symbol</vt:lpstr>
      <vt:lpstr>Times New Roman</vt:lpstr>
      <vt:lpstr>Wingdings</vt:lpstr>
      <vt:lpstr>Office Theme</vt:lpstr>
      <vt:lpstr>Custom Design</vt:lpstr>
      <vt:lpstr>Effects of Light Rail Transit Development and Neighborhood Design on Travel Behavior</vt:lpstr>
      <vt:lpstr>Introduction</vt:lpstr>
      <vt:lpstr>“New Starts” PD and Engineering Projects</vt:lpstr>
      <vt:lpstr>Introduction</vt:lpstr>
      <vt:lpstr>Commute mode split</vt:lpstr>
      <vt:lpstr>Urban Mobility Report</vt:lpstr>
      <vt:lpstr>Jackie Chan and Chris Tucker</vt:lpstr>
      <vt:lpstr>Demand &gt; Supply</vt:lpstr>
      <vt:lpstr>PowerPoint Presentation</vt:lpstr>
      <vt:lpstr>Why did US stop building highways?</vt:lpstr>
      <vt:lpstr>Sprawl → auto dependence</vt:lpstr>
      <vt:lpstr>Sprawl</vt:lpstr>
      <vt:lpstr>Alternative developments</vt:lpstr>
      <vt:lpstr>Pedestrian-oriented development</vt:lpstr>
      <vt:lpstr>Auto-oriented development</vt:lpstr>
      <vt:lpstr>Association</vt:lpstr>
      <vt:lpstr>Research gap I</vt:lpstr>
      <vt:lpstr>Research gap II</vt:lpstr>
      <vt:lpstr>Research gap III</vt:lpstr>
      <vt:lpstr>Objective</vt:lpstr>
      <vt:lpstr>           Data</vt:lpstr>
      <vt:lpstr>Hiawatha and urban corridors</vt:lpstr>
      <vt:lpstr>Suburban control corridors </vt:lpstr>
      <vt:lpstr>Results</vt:lpstr>
      <vt:lpstr>Transit Use</vt:lpstr>
      <vt:lpstr>Non-Movers</vt:lpstr>
      <vt:lpstr>Summary</vt:lpstr>
      <vt:lpstr>Auto Use</vt:lpstr>
      <vt:lpstr>Negbin for auto use</vt:lpstr>
      <vt:lpstr>Summary</vt:lpstr>
      <vt:lpstr>Quasi-Longitudinal Analysis</vt:lpstr>
      <vt:lpstr>Variables</vt:lpstr>
      <vt:lpstr>SEM Results</vt:lpstr>
      <vt:lpstr>Dicussion</vt:lpstr>
      <vt:lpstr>Conclusions</vt:lpstr>
    </vt:vector>
  </TitlesOfParts>
  <Company>Ladywithafan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TO GO HERE…</dc:title>
  <dc:creator>Tonja Larson</dc:creator>
  <cp:lastModifiedBy>Jason Cao</cp:lastModifiedBy>
  <cp:revision>115</cp:revision>
  <dcterms:created xsi:type="dcterms:W3CDTF">2014-11-10T15:42:14Z</dcterms:created>
  <dcterms:modified xsi:type="dcterms:W3CDTF">2017-02-14T20:23:01Z</dcterms:modified>
</cp:coreProperties>
</file>