
<file path=[Content_Types].xml><?xml version="1.0" encoding="utf-8"?>
<Types xmlns="http://schemas.openxmlformats.org/package/2006/content-types">
  <Default Extension="tmp" ContentType="image/jpeg"/>
  <Default Extension="517263B0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media/image9.jpg" ContentType="image/jpg"/>
  <Override PartName="/ppt/media/image10.jpg" ContentType="image/jpg"/>
  <Override PartName="/ppt/media/image11.jpg" ContentType="image/jpg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5" r:id="rId3"/>
    <p:sldId id="261" r:id="rId4"/>
    <p:sldId id="300" r:id="rId5"/>
    <p:sldId id="301" r:id="rId6"/>
    <p:sldId id="279" r:id="rId7"/>
    <p:sldId id="258" r:id="rId8"/>
    <p:sldId id="259" r:id="rId9"/>
    <p:sldId id="260" r:id="rId10"/>
    <p:sldId id="265" r:id="rId11"/>
    <p:sldId id="296" r:id="rId12"/>
    <p:sldId id="290" r:id="rId13"/>
    <p:sldId id="295" r:id="rId14"/>
    <p:sldId id="287" r:id="rId15"/>
    <p:sldId id="282" r:id="rId16"/>
    <p:sldId id="283" r:id="rId17"/>
    <p:sldId id="284" r:id="rId18"/>
    <p:sldId id="268" r:id="rId19"/>
    <p:sldId id="299" r:id="rId20"/>
    <p:sldId id="271" r:id="rId21"/>
    <p:sldId id="294" r:id="rId22"/>
    <p:sldId id="273" r:id="rId23"/>
    <p:sldId id="269" r:id="rId24"/>
    <p:sldId id="297" r:id="rId25"/>
    <p:sldId id="298" r:id="rId26"/>
    <p:sldId id="277" r:id="rId27"/>
    <p:sldId id="302" r:id="rId28"/>
    <p:sldId id="303" r:id="rId29"/>
    <p:sldId id="278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y\Google%20Drive\PLG\CRUDE%20BY%20RAIL%20Research\AAR%20quarterly\Analysis%20of%20AAR%20quarterl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55944039105192E-2"/>
          <c:y val="7.0826306913996676E-2"/>
          <c:w val="0.8167847769028872"/>
          <c:h val="0.72731009874458086"/>
        </c:manualLayout>
      </c:layou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RR Spend</c:v>
                </c:pt>
              </c:strCache>
            </c:strRef>
          </c:tx>
          <c:spPr>
            <a:ln w="36829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'05</c:v>
                </c:pt>
                <c:pt idx="1">
                  <c:v>'06</c:v>
                </c:pt>
                <c:pt idx="2">
                  <c:v>'07</c:v>
                </c:pt>
                <c:pt idx="3">
                  <c:v>'08</c:v>
                </c:pt>
                <c:pt idx="4">
                  <c:v>'09</c:v>
                </c:pt>
                <c:pt idx="5">
                  <c:v>'10</c:v>
                </c:pt>
                <c:pt idx="6">
                  <c:v>'11</c:v>
                </c:pt>
                <c:pt idx="7">
                  <c:v>'12</c:v>
                </c:pt>
                <c:pt idx="8">
                  <c:v>'13</c:v>
                </c:pt>
                <c:pt idx="9">
                  <c:v>'14</c:v>
                </c:pt>
              </c:strCache>
            </c:strRef>
          </c:cat>
          <c:val>
            <c:numRef>
              <c:f>Sheet1!$C$2:$C$11</c:f>
              <c:numCache>
                <c:formatCode>"$"#,##0.00_);[Red]\("$"#,##0.00\)</c:formatCode>
                <c:ptCount val="10"/>
                <c:pt idx="0">
                  <c:v>16.654039999999998</c:v>
                </c:pt>
                <c:pt idx="1">
                  <c:v>19.312597000000004</c:v>
                </c:pt>
                <c:pt idx="2">
                  <c:v>20.154236999999998</c:v>
                </c:pt>
                <c:pt idx="3">
                  <c:v>21.527056000000002</c:v>
                </c:pt>
                <c:pt idx="4">
                  <c:v>20.154482999999999</c:v>
                </c:pt>
                <c:pt idx="5">
                  <c:v>20.749046</c:v>
                </c:pt>
                <c:pt idx="6">
                  <c:v>23.345109999999998</c:v>
                </c:pt>
                <c:pt idx="7">
                  <c:v>25.524592000000002</c:v>
                </c:pt>
                <c:pt idx="8">
                  <c:v>25.090335000000003</c:v>
                </c:pt>
                <c:pt idx="9">
                  <c:v>27.977748000000002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97440"/>
        <c:axId val="53594752"/>
      </c:line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ROI</c:v>
                </c:pt>
              </c:strCache>
            </c:strRef>
          </c:tx>
          <c:spPr>
            <a:ln w="36829">
              <a:solidFill>
                <a:srgbClr val="003366"/>
              </a:solidFill>
              <a:prstDash val="solid"/>
            </a:ln>
          </c:spPr>
          <c:marker>
            <c:symbol val="triangle"/>
            <c:size val="7"/>
            <c:spPr>
              <a:solidFill>
                <a:schemeClr val="bg1"/>
              </a:solidFill>
            </c:spPr>
          </c:marker>
          <c:cat>
            <c:strRef>
              <c:f>Sheet1!$A$2:$A$11</c:f>
              <c:strCache>
                <c:ptCount val="10"/>
                <c:pt idx="0">
                  <c:v>'05</c:v>
                </c:pt>
                <c:pt idx="1">
                  <c:v>'06</c:v>
                </c:pt>
                <c:pt idx="2">
                  <c:v>'07</c:v>
                </c:pt>
                <c:pt idx="3">
                  <c:v>'08</c:v>
                </c:pt>
                <c:pt idx="4">
                  <c:v>'09</c:v>
                </c:pt>
                <c:pt idx="5">
                  <c:v>'10</c:v>
                </c:pt>
                <c:pt idx="6">
                  <c:v>'11</c:v>
                </c:pt>
                <c:pt idx="7">
                  <c:v>'12</c:v>
                </c:pt>
                <c:pt idx="8">
                  <c:v>'13</c:v>
                </c:pt>
                <c:pt idx="9">
                  <c:v>'14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8.5000000000000006E-2</c:v>
                </c:pt>
                <c:pt idx="1">
                  <c:v>0.1017</c:v>
                </c:pt>
                <c:pt idx="2">
                  <c:v>9.8699999999999996E-2</c:v>
                </c:pt>
                <c:pt idx="3">
                  <c:v>0.107</c:v>
                </c:pt>
                <c:pt idx="4">
                  <c:v>7.9600000000000004E-2</c:v>
                </c:pt>
                <c:pt idx="5">
                  <c:v>0.1069</c:v>
                </c:pt>
                <c:pt idx="6">
                  <c:v>0.1212</c:v>
                </c:pt>
                <c:pt idx="7">
                  <c:v>0.1246</c:v>
                </c:pt>
                <c:pt idx="8">
                  <c:v>0.1308</c:v>
                </c:pt>
                <c:pt idx="9">
                  <c:v>0.12890000000000001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00768"/>
        <c:axId val="32802304"/>
      </c:lineChart>
      <c:catAx>
        <c:axId val="32797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3594752"/>
        <c:crossesAt val="0.9"/>
        <c:auto val="1"/>
        <c:lblAlgn val="ctr"/>
        <c:lblOffset val="100"/>
        <c:noMultiLvlLbl val="0"/>
      </c:catAx>
      <c:valAx>
        <c:axId val="53594752"/>
        <c:scaling>
          <c:orientation val="minMax"/>
          <c:max val="30"/>
          <c:min val="16"/>
        </c:scaling>
        <c:delete val="0"/>
        <c:axPos val="r"/>
        <c:majorGridlines/>
        <c:numFmt formatCode="&quot;$&quot;#,##0_);[Red]\(&quot;$&quot;#,##0\)" sourceLinked="0"/>
        <c:majorTickMark val="none"/>
        <c:minorTickMark val="none"/>
        <c:tickLblPos val="nextTo"/>
        <c:spPr>
          <a:ln w="30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3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797440"/>
        <c:crosses val="max"/>
        <c:crossBetween val="between"/>
        <c:majorUnit val="2"/>
        <c:minorUnit val="0.1"/>
      </c:valAx>
      <c:catAx>
        <c:axId val="328007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0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80230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2802304"/>
        <c:scaling>
          <c:orientation val="minMax"/>
          <c:max val="0.14000000000000001"/>
          <c:min val="7.0000000000000007E-2"/>
        </c:scaling>
        <c:delete val="0"/>
        <c:axPos val="l"/>
        <c:minorGridlines/>
        <c:numFmt formatCode="0%" sourceLinked="0"/>
        <c:majorTickMark val="none"/>
        <c:minorTickMark val="none"/>
        <c:tickLblPos val="nextTo"/>
        <c:spPr>
          <a:ln w="12276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93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800768"/>
        <c:crosses val="autoZero"/>
        <c:crossBetween val="between"/>
        <c:majorUnit val="1.0000000000000004E-2"/>
        <c:minorUnit val="5.000000000000001E-3"/>
      </c:valAx>
      <c:spPr>
        <a:noFill/>
        <a:ln w="245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U.S. Quarterly Carloads Originated</a:t>
            </a:r>
          </a:p>
        </c:rich>
      </c:tx>
      <c:layout>
        <c:manualLayout>
          <c:xMode val="edge"/>
          <c:yMode val="edge"/>
          <c:x val="0.30429210411198593"/>
          <c:y val="1.877940253876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76815398075205"/>
          <c:y val="6.7324812138208803E-2"/>
          <c:w val="0.72991601049868848"/>
          <c:h val="0.746191584975454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'tony hatch slide'!$B$4</c:f>
              <c:strCache>
                <c:ptCount val="1"/>
                <c:pt idx="0">
                  <c:v>STCC 14413 - Industrial sand and gravel (includes frac sand)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'tony hatch slide'!$A$5:$A$24</c:f>
              <c:strCache>
                <c:ptCount val="20"/>
                <c:pt idx="0">
                  <c:v>2011-1</c:v>
                </c:pt>
                <c:pt idx="1">
                  <c:v>2011-2</c:v>
                </c:pt>
                <c:pt idx="2">
                  <c:v>2011-3</c:v>
                </c:pt>
                <c:pt idx="3">
                  <c:v>2011-4</c:v>
                </c:pt>
                <c:pt idx="4">
                  <c:v>2012-1</c:v>
                </c:pt>
                <c:pt idx="5">
                  <c:v>2012-2</c:v>
                </c:pt>
                <c:pt idx="6">
                  <c:v>2012-3</c:v>
                </c:pt>
                <c:pt idx="7">
                  <c:v>2012-4</c:v>
                </c:pt>
                <c:pt idx="8">
                  <c:v>2013-1</c:v>
                </c:pt>
                <c:pt idx="9">
                  <c:v>2013-2</c:v>
                </c:pt>
                <c:pt idx="10">
                  <c:v>2013-3</c:v>
                </c:pt>
                <c:pt idx="11">
                  <c:v>2013-4</c:v>
                </c:pt>
                <c:pt idx="12">
                  <c:v>2014-1</c:v>
                </c:pt>
                <c:pt idx="13">
                  <c:v>2014-2</c:v>
                </c:pt>
                <c:pt idx="14">
                  <c:v>2014-3</c:v>
                </c:pt>
                <c:pt idx="15">
                  <c:v>2014-4</c:v>
                </c:pt>
                <c:pt idx="16">
                  <c:v>2015-1</c:v>
                </c:pt>
                <c:pt idx="17">
                  <c:v>2015-2</c:v>
                </c:pt>
                <c:pt idx="18">
                  <c:v>2015-3</c:v>
                </c:pt>
                <c:pt idx="19">
                  <c:v>2015-4</c:v>
                </c:pt>
              </c:strCache>
            </c:strRef>
          </c:cat>
          <c:val>
            <c:numRef>
              <c:f>'tony hatch slide'!$B$5:$B$24</c:f>
              <c:numCache>
                <c:formatCode>_(* #,##0_);_(* \(#,##0\);_(* "-"??_);_(@_)</c:formatCode>
                <c:ptCount val="20"/>
                <c:pt idx="0">
                  <c:v>52255</c:v>
                </c:pt>
                <c:pt idx="1">
                  <c:v>58317</c:v>
                </c:pt>
                <c:pt idx="2">
                  <c:v>63820</c:v>
                </c:pt>
                <c:pt idx="3">
                  <c:v>70433</c:v>
                </c:pt>
                <c:pt idx="4">
                  <c:v>74466</c:v>
                </c:pt>
                <c:pt idx="5">
                  <c:v>74002</c:v>
                </c:pt>
                <c:pt idx="6">
                  <c:v>72800</c:v>
                </c:pt>
                <c:pt idx="7">
                  <c:v>71953</c:v>
                </c:pt>
                <c:pt idx="8">
                  <c:v>86939</c:v>
                </c:pt>
                <c:pt idx="9">
                  <c:v>96506</c:v>
                </c:pt>
                <c:pt idx="10">
                  <c:v>97738</c:v>
                </c:pt>
                <c:pt idx="11">
                  <c:v>99619</c:v>
                </c:pt>
                <c:pt idx="12">
                  <c:v>102176</c:v>
                </c:pt>
                <c:pt idx="13">
                  <c:v>122579</c:v>
                </c:pt>
                <c:pt idx="14">
                  <c:v>132965</c:v>
                </c:pt>
                <c:pt idx="15">
                  <c:v>140517</c:v>
                </c:pt>
                <c:pt idx="16">
                  <c:v>119069</c:v>
                </c:pt>
                <c:pt idx="17">
                  <c:v>99991</c:v>
                </c:pt>
                <c:pt idx="18">
                  <c:v>101895</c:v>
                </c:pt>
                <c:pt idx="19">
                  <c:v>87908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42-4DE8-8E1E-E3AC6CA93F84}"/>
            </c:ext>
          </c:extLst>
        </c:ser>
        <c:ser>
          <c:idx val="1"/>
          <c:order val="1"/>
          <c:tx>
            <c:strRef>
              <c:f>'tony hatch slide'!$C$4</c:f>
              <c:strCache>
                <c:ptCount val="1"/>
                <c:pt idx="0">
                  <c:v>STCC 131 - Crude Petroleum and Natural Gas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'tony hatch slide'!$A$5:$A$24</c:f>
              <c:strCache>
                <c:ptCount val="20"/>
                <c:pt idx="0">
                  <c:v>2011-1</c:v>
                </c:pt>
                <c:pt idx="1">
                  <c:v>2011-2</c:v>
                </c:pt>
                <c:pt idx="2">
                  <c:v>2011-3</c:v>
                </c:pt>
                <c:pt idx="3">
                  <c:v>2011-4</c:v>
                </c:pt>
                <c:pt idx="4">
                  <c:v>2012-1</c:v>
                </c:pt>
                <c:pt idx="5">
                  <c:v>2012-2</c:v>
                </c:pt>
                <c:pt idx="6">
                  <c:v>2012-3</c:v>
                </c:pt>
                <c:pt idx="7">
                  <c:v>2012-4</c:v>
                </c:pt>
                <c:pt idx="8">
                  <c:v>2013-1</c:v>
                </c:pt>
                <c:pt idx="9">
                  <c:v>2013-2</c:v>
                </c:pt>
                <c:pt idx="10">
                  <c:v>2013-3</c:v>
                </c:pt>
                <c:pt idx="11">
                  <c:v>2013-4</c:v>
                </c:pt>
                <c:pt idx="12">
                  <c:v>2014-1</c:v>
                </c:pt>
                <c:pt idx="13">
                  <c:v>2014-2</c:v>
                </c:pt>
                <c:pt idx="14">
                  <c:v>2014-3</c:v>
                </c:pt>
                <c:pt idx="15">
                  <c:v>2014-4</c:v>
                </c:pt>
                <c:pt idx="16">
                  <c:v>2015-1</c:v>
                </c:pt>
                <c:pt idx="17">
                  <c:v>2015-2</c:v>
                </c:pt>
                <c:pt idx="18">
                  <c:v>2015-3</c:v>
                </c:pt>
                <c:pt idx="19">
                  <c:v>2015-4</c:v>
                </c:pt>
              </c:strCache>
            </c:strRef>
          </c:cat>
          <c:val>
            <c:numRef>
              <c:f>'tony hatch slide'!$C$5:$C$24</c:f>
              <c:numCache>
                <c:formatCode>_(* #,##0_);_(* \(#,##0\);_(* "-"??_);_(@_)</c:formatCode>
                <c:ptCount val="20"/>
                <c:pt idx="0">
                  <c:v>11326</c:v>
                </c:pt>
                <c:pt idx="1">
                  <c:v>11390</c:v>
                </c:pt>
                <c:pt idx="2">
                  <c:v>16789</c:v>
                </c:pt>
                <c:pt idx="3">
                  <c:v>26247</c:v>
                </c:pt>
                <c:pt idx="4">
                  <c:v>36544</c:v>
                </c:pt>
                <c:pt idx="5">
                  <c:v>51482</c:v>
                </c:pt>
                <c:pt idx="6">
                  <c:v>64663</c:v>
                </c:pt>
                <c:pt idx="7">
                  <c:v>81122</c:v>
                </c:pt>
                <c:pt idx="8">
                  <c:v>97135</c:v>
                </c:pt>
                <c:pt idx="9">
                  <c:v>108605</c:v>
                </c:pt>
                <c:pt idx="10">
                  <c:v>93312</c:v>
                </c:pt>
                <c:pt idx="11">
                  <c:v>108590</c:v>
                </c:pt>
                <c:pt idx="12">
                  <c:v>110164</c:v>
                </c:pt>
                <c:pt idx="13">
                  <c:v>119634</c:v>
                </c:pt>
                <c:pt idx="14">
                  <c:v>132279</c:v>
                </c:pt>
                <c:pt idx="15">
                  <c:v>131071</c:v>
                </c:pt>
                <c:pt idx="16">
                  <c:v>113089</c:v>
                </c:pt>
                <c:pt idx="17">
                  <c:v>111068</c:v>
                </c:pt>
                <c:pt idx="18">
                  <c:v>101167</c:v>
                </c:pt>
                <c:pt idx="19">
                  <c:v>84925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42-4DE8-8E1E-E3AC6CA93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646016"/>
        <c:axId val="88643840"/>
      </c:barChart>
      <c:lineChart>
        <c:grouping val="standard"/>
        <c:varyColors val="0"/>
        <c:ser>
          <c:idx val="2"/>
          <c:order val="2"/>
          <c:tx>
            <c:strRef>
              <c:f>'tony hatch slide'!$D$4</c:f>
              <c:strCache>
                <c:ptCount val="1"/>
                <c:pt idx="0">
                  <c:v>STCC 1121 - Bituminous coal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'tony hatch slide'!$A$5:$A$24</c:f>
              <c:strCache>
                <c:ptCount val="20"/>
                <c:pt idx="0">
                  <c:v>2011-1</c:v>
                </c:pt>
                <c:pt idx="1">
                  <c:v>2011-2</c:v>
                </c:pt>
                <c:pt idx="2">
                  <c:v>2011-3</c:v>
                </c:pt>
                <c:pt idx="3">
                  <c:v>2011-4</c:v>
                </c:pt>
                <c:pt idx="4">
                  <c:v>2012-1</c:v>
                </c:pt>
                <c:pt idx="5">
                  <c:v>2012-2</c:v>
                </c:pt>
                <c:pt idx="6">
                  <c:v>2012-3</c:v>
                </c:pt>
                <c:pt idx="7">
                  <c:v>2012-4</c:v>
                </c:pt>
                <c:pt idx="8">
                  <c:v>2013-1</c:v>
                </c:pt>
                <c:pt idx="9">
                  <c:v>2013-2</c:v>
                </c:pt>
                <c:pt idx="10">
                  <c:v>2013-3</c:v>
                </c:pt>
                <c:pt idx="11">
                  <c:v>2013-4</c:v>
                </c:pt>
                <c:pt idx="12">
                  <c:v>2014-1</c:v>
                </c:pt>
                <c:pt idx="13">
                  <c:v>2014-2</c:v>
                </c:pt>
                <c:pt idx="14">
                  <c:v>2014-3</c:v>
                </c:pt>
                <c:pt idx="15">
                  <c:v>2014-4</c:v>
                </c:pt>
                <c:pt idx="16">
                  <c:v>2015-1</c:v>
                </c:pt>
                <c:pt idx="17">
                  <c:v>2015-2</c:v>
                </c:pt>
                <c:pt idx="18">
                  <c:v>2015-3</c:v>
                </c:pt>
                <c:pt idx="19">
                  <c:v>2015-4</c:v>
                </c:pt>
              </c:strCache>
            </c:strRef>
          </c:cat>
          <c:val>
            <c:numRef>
              <c:f>'tony hatch slide'!$D$5:$D$24</c:f>
              <c:numCache>
                <c:formatCode>_(* #,##0_);_(* \(#,##0\);_(* "-"??_);_(@_)</c:formatCode>
                <c:ptCount val="20"/>
                <c:pt idx="0">
                  <c:v>1781223</c:v>
                </c:pt>
                <c:pt idx="1">
                  <c:v>1685136</c:v>
                </c:pt>
                <c:pt idx="2">
                  <c:v>1751847</c:v>
                </c:pt>
                <c:pt idx="3">
                  <c:v>1801424</c:v>
                </c:pt>
                <c:pt idx="4">
                  <c:v>1654804</c:v>
                </c:pt>
                <c:pt idx="5">
                  <c:v>1489187</c:v>
                </c:pt>
                <c:pt idx="6">
                  <c:v>1656696</c:v>
                </c:pt>
                <c:pt idx="7">
                  <c:v>1525169</c:v>
                </c:pt>
                <c:pt idx="8">
                  <c:v>1458984</c:v>
                </c:pt>
                <c:pt idx="9">
                  <c:v>1456661</c:v>
                </c:pt>
                <c:pt idx="10">
                  <c:v>1571333</c:v>
                </c:pt>
                <c:pt idx="11">
                  <c:v>1459418</c:v>
                </c:pt>
                <c:pt idx="12">
                  <c:v>1469726</c:v>
                </c:pt>
                <c:pt idx="13">
                  <c:v>1530978</c:v>
                </c:pt>
                <c:pt idx="14">
                  <c:v>1567741</c:v>
                </c:pt>
                <c:pt idx="15">
                  <c:v>1538033</c:v>
                </c:pt>
                <c:pt idx="16">
                  <c:v>1464710</c:v>
                </c:pt>
                <c:pt idx="17">
                  <c:v>1294251</c:v>
                </c:pt>
                <c:pt idx="18">
                  <c:v>1410544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942-4DE8-8E1E-E3AC6CA93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46016"/>
        <c:axId val="88643840"/>
      </c:lineChart>
      <c:valAx>
        <c:axId val="88643840"/>
        <c:scaling>
          <c:orientation val="minMax"/>
          <c:max val="185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crossAx val="88646016"/>
        <c:crosses val="autoZero"/>
        <c:crossBetween val="between"/>
      </c:valAx>
      <c:catAx>
        <c:axId val="88646016"/>
        <c:scaling>
          <c:orientation val="minMax"/>
        </c:scaling>
        <c:delete val="0"/>
        <c:axPos val="b"/>
        <c:minorGridlines/>
        <c:numFmt formatCode="mmm\-yyyy" sourceLinked="0"/>
        <c:majorTickMark val="out"/>
        <c:minorTickMark val="none"/>
        <c:tickLblPos val="nextTo"/>
        <c:spPr>
          <a:ln/>
        </c:spPr>
        <c:crossAx val="88643840"/>
        <c:crosses val="autoZero"/>
        <c:auto val="1"/>
        <c:lblAlgn val="ctr"/>
        <c:lblOffset val="100"/>
        <c:tickLblSkip val="1"/>
        <c:tickMarkSkip val="2"/>
        <c:noMultiLvlLbl val="0"/>
      </c:catAx>
      <c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85604582239720028"/>
          <c:y val="0.16406524728113958"/>
          <c:w val="0.1189541776028"/>
          <c:h val="0.58983455534635398"/>
        </c:manualLayout>
      </c:layout>
      <c:overlay val="0"/>
    </c:legend>
    <c:plotVisOnly val="1"/>
    <c:dispBlanksAs val="span"/>
    <c:showDLblsOverMax val="0"/>
  </c:chart>
  <c:spPr>
    <a:noFill/>
    <a:ln>
      <a:noFill/>
    </a:ln>
  </c:spPr>
  <c:txPr>
    <a:bodyPr/>
    <a:lstStyle/>
    <a:p>
      <a:pPr>
        <a:defRPr baseline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35518877448027E-2"/>
          <c:y val="3.2804226244166235E-2"/>
          <c:w val="0.84373737021810313"/>
          <c:h val="0.80285744691622829"/>
        </c:manualLayout>
      </c:layout>
      <c:barChart>
        <c:barDir val="col"/>
        <c:grouping val="clustered"/>
        <c:varyColors val="0"/>
        <c:ser>
          <c:idx val="0"/>
          <c:order val="0"/>
          <c:tx>
            <c:v>Crude industrial sand (STCC 14413)</c:v>
          </c:tx>
          <c:spPr>
            <a:solidFill>
              <a:schemeClr val="tx2"/>
            </a:solidFill>
            <a:ln w="12500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dPt>
            <c:idx val="23"/>
            <c:invertIfNegative val="0"/>
            <c:bubble3D val="0"/>
            <c:spPr>
              <a:solidFill>
                <a:srgbClr val="FFFF00"/>
              </a:solidFill>
              <a:ln w="125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Sheet1!$A$3:$A$30</c:f>
              <c:strCache>
                <c:ptCount val="28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  <c:pt idx="16">
                  <c:v>Q1 2014</c:v>
                </c:pt>
                <c:pt idx="17">
                  <c:v>Q2 2014</c:v>
                </c:pt>
                <c:pt idx="18">
                  <c:v>Q3 2014</c:v>
                </c:pt>
                <c:pt idx="19">
                  <c:v>Q4 2014</c:v>
                </c:pt>
                <c:pt idx="20">
                  <c:v>Q1 2015</c:v>
                </c:pt>
                <c:pt idx="21">
                  <c:v>Q2 2015</c:v>
                </c:pt>
                <c:pt idx="22">
                  <c:v>Q3 2015</c:v>
                </c:pt>
                <c:pt idx="23">
                  <c:v>Q4 2015</c:v>
                </c:pt>
                <c:pt idx="24">
                  <c:v>Q1 2016</c:v>
                </c:pt>
                <c:pt idx="25">
                  <c:v>Q2 2016</c:v>
                </c:pt>
                <c:pt idx="26">
                  <c:v>Q3 2016</c:v>
                </c:pt>
                <c:pt idx="27">
                  <c:v>Q4 2016</c:v>
                </c:pt>
              </c:strCache>
            </c:strRef>
          </c:cat>
          <c:val>
            <c:numRef>
              <c:f>Sheet1!$B$3:$B$30</c:f>
              <c:numCache>
                <c:formatCode>#,##0</c:formatCode>
                <c:ptCount val="28"/>
                <c:pt idx="0">
                  <c:v>38315</c:v>
                </c:pt>
                <c:pt idx="1">
                  <c:v>44456</c:v>
                </c:pt>
                <c:pt idx="2">
                  <c:v>48287</c:v>
                </c:pt>
                <c:pt idx="3">
                  <c:v>50033</c:v>
                </c:pt>
                <c:pt idx="4">
                  <c:v>52255</c:v>
                </c:pt>
                <c:pt idx="5">
                  <c:v>58317</c:v>
                </c:pt>
                <c:pt idx="6">
                  <c:v>63820</c:v>
                </c:pt>
                <c:pt idx="7">
                  <c:v>70433</c:v>
                </c:pt>
                <c:pt idx="8">
                  <c:v>74295</c:v>
                </c:pt>
                <c:pt idx="9">
                  <c:v>73870</c:v>
                </c:pt>
                <c:pt idx="10">
                  <c:v>72719</c:v>
                </c:pt>
                <c:pt idx="11">
                  <c:v>71945</c:v>
                </c:pt>
                <c:pt idx="12">
                  <c:v>86939</c:v>
                </c:pt>
                <c:pt idx="13">
                  <c:v>96506</c:v>
                </c:pt>
                <c:pt idx="14">
                  <c:v>97738</c:v>
                </c:pt>
                <c:pt idx="15">
                  <c:v>99619</c:v>
                </c:pt>
                <c:pt idx="16">
                  <c:v>102176</c:v>
                </c:pt>
                <c:pt idx="17">
                  <c:v>122579</c:v>
                </c:pt>
                <c:pt idx="18">
                  <c:v>132965</c:v>
                </c:pt>
                <c:pt idx="19">
                  <c:v>140517</c:v>
                </c:pt>
                <c:pt idx="20">
                  <c:v>119069</c:v>
                </c:pt>
                <c:pt idx="21">
                  <c:v>99991</c:v>
                </c:pt>
                <c:pt idx="22">
                  <c:v>101895</c:v>
                </c:pt>
                <c:pt idx="23">
                  <c:v>87908</c:v>
                </c:pt>
                <c:pt idx="24">
                  <c:v>78042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4013568"/>
        <c:axId val="34015488"/>
      </c:barChart>
      <c:lineChart>
        <c:grouping val="stacked"/>
        <c:varyColors val="0"/>
        <c:ser>
          <c:idx val="1"/>
          <c:order val="1"/>
          <c:tx>
            <c:v>Crude oil (STCC 131)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Sheet1!$A$3:$A$30</c:f>
              <c:strCache>
                <c:ptCount val="28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  <c:pt idx="16">
                  <c:v>Q1 2014</c:v>
                </c:pt>
                <c:pt idx="17">
                  <c:v>Q2 2014</c:v>
                </c:pt>
                <c:pt idx="18">
                  <c:v>Q3 2014</c:v>
                </c:pt>
                <c:pt idx="19">
                  <c:v>Q4 2014</c:v>
                </c:pt>
                <c:pt idx="20">
                  <c:v>Q1 2015</c:v>
                </c:pt>
                <c:pt idx="21">
                  <c:v>Q2 2015</c:v>
                </c:pt>
                <c:pt idx="22">
                  <c:v>Q3 2015</c:v>
                </c:pt>
                <c:pt idx="23">
                  <c:v>Q4 2015</c:v>
                </c:pt>
                <c:pt idx="24">
                  <c:v>Q1 2016</c:v>
                </c:pt>
                <c:pt idx="25">
                  <c:v>Q2 2016</c:v>
                </c:pt>
                <c:pt idx="26">
                  <c:v>Q3 2016</c:v>
                </c:pt>
                <c:pt idx="27">
                  <c:v>Q4 2016</c:v>
                </c:pt>
              </c:strCache>
            </c:strRef>
          </c:cat>
          <c:val>
            <c:numRef>
              <c:f>Sheet1!$C$3:$C$27</c:f>
              <c:numCache>
                <c:formatCode>#,##0</c:formatCode>
                <c:ptCount val="25"/>
                <c:pt idx="0">
                  <c:v>3395</c:v>
                </c:pt>
                <c:pt idx="1">
                  <c:v>6784</c:v>
                </c:pt>
                <c:pt idx="2">
                  <c:v>8583</c:v>
                </c:pt>
                <c:pt idx="3">
                  <c:v>10843</c:v>
                </c:pt>
                <c:pt idx="4">
                  <c:v>11324</c:v>
                </c:pt>
                <c:pt idx="5">
                  <c:v>11390</c:v>
                </c:pt>
                <c:pt idx="6">
                  <c:v>16789</c:v>
                </c:pt>
                <c:pt idx="7">
                  <c:v>26247</c:v>
                </c:pt>
                <c:pt idx="8">
                  <c:v>36544</c:v>
                </c:pt>
                <c:pt idx="9">
                  <c:v>51474</c:v>
                </c:pt>
                <c:pt idx="10">
                  <c:v>64658</c:v>
                </c:pt>
                <c:pt idx="11">
                  <c:v>81024</c:v>
                </c:pt>
                <c:pt idx="12">
                  <c:v>97135</c:v>
                </c:pt>
                <c:pt idx="13">
                  <c:v>108605</c:v>
                </c:pt>
                <c:pt idx="14">
                  <c:v>93312</c:v>
                </c:pt>
                <c:pt idx="15">
                  <c:v>108590</c:v>
                </c:pt>
                <c:pt idx="16">
                  <c:v>110164</c:v>
                </c:pt>
                <c:pt idx="17">
                  <c:v>119634</c:v>
                </c:pt>
                <c:pt idx="18">
                  <c:v>132257</c:v>
                </c:pt>
                <c:pt idx="19">
                  <c:v>131071</c:v>
                </c:pt>
                <c:pt idx="20">
                  <c:v>113089</c:v>
                </c:pt>
                <c:pt idx="21">
                  <c:v>111068</c:v>
                </c:pt>
                <c:pt idx="22">
                  <c:v>101167</c:v>
                </c:pt>
                <c:pt idx="23">
                  <c:v>84925</c:v>
                </c:pt>
                <c:pt idx="24">
                  <c:v>63261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13568"/>
        <c:axId val="34015488"/>
      </c:lineChart>
      <c:catAx>
        <c:axId val="34013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015488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34015488"/>
        <c:scaling>
          <c:orientation val="minMax"/>
        </c:scaling>
        <c:delete val="0"/>
        <c:axPos val="l"/>
        <c:majorGridlines>
          <c:spPr>
            <a:ln w="12500">
              <a:solidFill>
                <a:schemeClr val="tx1"/>
              </a:solidFill>
              <a:prstDash val="solid"/>
            </a:ln>
          </c:spPr>
        </c:majorGridlines>
        <c:minorGridlines/>
        <c:numFmt formatCode="#,##0" sourceLinked="0"/>
        <c:majorTickMark val="none"/>
        <c:minorTickMark val="none"/>
        <c:tickLblPos val="nextTo"/>
        <c:spPr>
          <a:ln w="125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013568"/>
        <c:crosses val="autoZero"/>
        <c:crossBetween val="between"/>
        <c:minorUnit val="10000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696850393700788"/>
          <c:y val="6.8038976832321296E-2"/>
          <c:w val="0.48642382644647303"/>
          <c:h val="0.15585525547679047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5958465718101"/>
          <c:y val="5.979556136069776E-2"/>
          <c:w val="0.84938607235151009"/>
          <c:h val="0.7749258647553888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12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3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6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7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8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9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0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1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2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3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4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5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6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7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0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1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2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3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4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5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6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7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8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9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70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71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84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85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86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87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88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89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90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91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92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93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94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95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Sheet1!$A$1:$A$108</c:f>
              <c:strCache>
                <c:ptCount val="108"/>
                <c:pt idx="0">
                  <c:v>Jan. '08</c:v>
                </c:pt>
                <c:pt idx="1">
                  <c:v>Feb. '08</c:v>
                </c:pt>
                <c:pt idx="2">
                  <c:v>Mar. '08</c:v>
                </c:pt>
                <c:pt idx="3">
                  <c:v>Apr. '08</c:v>
                </c:pt>
                <c:pt idx="4">
                  <c:v>May '08</c:v>
                </c:pt>
                <c:pt idx="5">
                  <c:v>June '08</c:v>
                </c:pt>
                <c:pt idx="6">
                  <c:v>July '08</c:v>
                </c:pt>
                <c:pt idx="7">
                  <c:v>Aug. '08</c:v>
                </c:pt>
                <c:pt idx="8">
                  <c:v>Sept. '08</c:v>
                </c:pt>
                <c:pt idx="9">
                  <c:v>Oct. '08</c:v>
                </c:pt>
                <c:pt idx="10">
                  <c:v>Nov. '08</c:v>
                </c:pt>
                <c:pt idx="11">
                  <c:v>Dec. '08</c:v>
                </c:pt>
                <c:pt idx="12">
                  <c:v>Jan. '09</c:v>
                </c:pt>
                <c:pt idx="13">
                  <c:v>Feb. '09</c:v>
                </c:pt>
                <c:pt idx="14">
                  <c:v>Mar. '09</c:v>
                </c:pt>
                <c:pt idx="15">
                  <c:v>Apr. '09</c:v>
                </c:pt>
                <c:pt idx="16">
                  <c:v>May '09</c:v>
                </c:pt>
                <c:pt idx="17">
                  <c:v>June '09</c:v>
                </c:pt>
                <c:pt idx="18">
                  <c:v>July '09</c:v>
                </c:pt>
                <c:pt idx="19">
                  <c:v>Aug. '09</c:v>
                </c:pt>
                <c:pt idx="20">
                  <c:v>Sept. '09</c:v>
                </c:pt>
                <c:pt idx="21">
                  <c:v>Oct. '09</c:v>
                </c:pt>
                <c:pt idx="22">
                  <c:v>Nov. '09</c:v>
                </c:pt>
                <c:pt idx="23">
                  <c:v>Dec. '09</c:v>
                </c:pt>
                <c:pt idx="24">
                  <c:v>Jan. '10</c:v>
                </c:pt>
                <c:pt idx="25">
                  <c:v>Feb. '10</c:v>
                </c:pt>
                <c:pt idx="26">
                  <c:v>Mar. '10</c:v>
                </c:pt>
                <c:pt idx="27">
                  <c:v>Apr. '10</c:v>
                </c:pt>
                <c:pt idx="28">
                  <c:v>May '10</c:v>
                </c:pt>
                <c:pt idx="29">
                  <c:v>June '10</c:v>
                </c:pt>
                <c:pt idx="30">
                  <c:v>July '10</c:v>
                </c:pt>
                <c:pt idx="31">
                  <c:v>Aug. '10</c:v>
                </c:pt>
                <c:pt idx="32">
                  <c:v>Sept. '10</c:v>
                </c:pt>
                <c:pt idx="33">
                  <c:v>Oct. '10</c:v>
                </c:pt>
                <c:pt idx="34">
                  <c:v>Nov. '10</c:v>
                </c:pt>
                <c:pt idx="35">
                  <c:v>Dec. '10</c:v>
                </c:pt>
                <c:pt idx="36">
                  <c:v>Jan. '11</c:v>
                </c:pt>
                <c:pt idx="37">
                  <c:v>Feb. '11</c:v>
                </c:pt>
                <c:pt idx="38">
                  <c:v>Mar. '11</c:v>
                </c:pt>
                <c:pt idx="39">
                  <c:v>Apr. '11</c:v>
                </c:pt>
                <c:pt idx="40">
                  <c:v>May '11</c:v>
                </c:pt>
                <c:pt idx="41">
                  <c:v>June '11</c:v>
                </c:pt>
                <c:pt idx="42">
                  <c:v>July '11</c:v>
                </c:pt>
                <c:pt idx="43">
                  <c:v>Aug. '11</c:v>
                </c:pt>
                <c:pt idx="44">
                  <c:v>Sept. '11</c:v>
                </c:pt>
                <c:pt idx="45">
                  <c:v>Oct. '11</c:v>
                </c:pt>
                <c:pt idx="46">
                  <c:v>Nov. '11</c:v>
                </c:pt>
                <c:pt idx="47">
                  <c:v>Dec. '11</c:v>
                </c:pt>
                <c:pt idx="48">
                  <c:v>Jan. '12</c:v>
                </c:pt>
                <c:pt idx="49">
                  <c:v>Feb. '12</c:v>
                </c:pt>
                <c:pt idx="50">
                  <c:v>Mar. '12</c:v>
                </c:pt>
                <c:pt idx="51">
                  <c:v>Apr. '12</c:v>
                </c:pt>
                <c:pt idx="52">
                  <c:v>May '12</c:v>
                </c:pt>
                <c:pt idx="53">
                  <c:v>June '12</c:v>
                </c:pt>
                <c:pt idx="54">
                  <c:v>July '12</c:v>
                </c:pt>
                <c:pt idx="55">
                  <c:v>Aug. '12</c:v>
                </c:pt>
                <c:pt idx="56">
                  <c:v>Sept. '12</c:v>
                </c:pt>
                <c:pt idx="57">
                  <c:v>Oct. '12</c:v>
                </c:pt>
                <c:pt idx="58">
                  <c:v>Nov. '12</c:v>
                </c:pt>
                <c:pt idx="59">
                  <c:v>Dec. '12</c:v>
                </c:pt>
                <c:pt idx="60">
                  <c:v>Jan. '13</c:v>
                </c:pt>
                <c:pt idx="61">
                  <c:v>Feb. '13</c:v>
                </c:pt>
                <c:pt idx="62">
                  <c:v>Mar. '13</c:v>
                </c:pt>
                <c:pt idx="63">
                  <c:v>Apr. '13</c:v>
                </c:pt>
                <c:pt idx="64">
                  <c:v>May '13</c:v>
                </c:pt>
                <c:pt idx="65">
                  <c:v>June '13</c:v>
                </c:pt>
                <c:pt idx="66">
                  <c:v>July '13</c:v>
                </c:pt>
                <c:pt idx="67">
                  <c:v>Aug. '13</c:v>
                </c:pt>
                <c:pt idx="68">
                  <c:v>Sept. '13</c:v>
                </c:pt>
                <c:pt idx="69">
                  <c:v>Oct. '13</c:v>
                </c:pt>
                <c:pt idx="70">
                  <c:v>Nov. '13</c:v>
                </c:pt>
                <c:pt idx="71">
                  <c:v>Dec. '13</c:v>
                </c:pt>
                <c:pt idx="72">
                  <c:v>Jan. '14</c:v>
                </c:pt>
                <c:pt idx="73">
                  <c:v>Feb. '14</c:v>
                </c:pt>
                <c:pt idx="74">
                  <c:v>Mar. '14</c:v>
                </c:pt>
                <c:pt idx="75">
                  <c:v>Apr. '14</c:v>
                </c:pt>
                <c:pt idx="76">
                  <c:v>May '14</c:v>
                </c:pt>
                <c:pt idx="77">
                  <c:v>June '14</c:v>
                </c:pt>
                <c:pt idx="78">
                  <c:v>July '14</c:v>
                </c:pt>
                <c:pt idx="79">
                  <c:v>Aug. '14</c:v>
                </c:pt>
                <c:pt idx="80">
                  <c:v>Sept. '14</c:v>
                </c:pt>
                <c:pt idx="81">
                  <c:v>Oct. '14</c:v>
                </c:pt>
                <c:pt idx="82">
                  <c:v>Nov. '14</c:v>
                </c:pt>
                <c:pt idx="83">
                  <c:v>Dec. '14</c:v>
                </c:pt>
                <c:pt idx="84">
                  <c:v>Jan. '15</c:v>
                </c:pt>
                <c:pt idx="85">
                  <c:v>Feb. '15</c:v>
                </c:pt>
                <c:pt idx="86">
                  <c:v>Mar. '15</c:v>
                </c:pt>
                <c:pt idx="87">
                  <c:v>Apr. '15</c:v>
                </c:pt>
                <c:pt idx="88">
                  <c:v>May '15</c:v>
                </c:pt>
                <c:pt idx="89">
                  <c:v>June '15</c:v>
                </c:pt>
                <c:pt idx="90">
                  <c:v>July '15</c:v>
                </c:pt>
                <c:pt idx="91">
                  <c:v>Aug. '15</c:v>
                </c:pt>
                <c:pt idx="92">
                  <c:v>Sept. '15</c:v>
                </c:pt>
                <c:pt idx="93">
                  <c:v>Oct. '15</c:v>
                </c:pt>
                <c:pt idx="94">
                  <c:v>Nov. '15</c:v>
                </c:pt>
                <c:pt idx="95">
                  <c:v>Dec. '15</c:v>
                </c:pt>
                <c:pt idx="96">
                  <c:v>Jan. '16</c:v>
                </c:pt>
                <c:pt idx="97">
                  <c:v>Feb. '16</c:v>
                </c:pt>
                <c:pt idx="98">
                  <c:v>Mar. '16</c:v>
                </c:pt>
                <c:pt idx="99">
                  <c:v>Apr. '16</c:v>
                </c:pt>
                <c:pt idx="100">
                  <c:v>May '16</c:v>
                </c:pt>
                <c:pt idx="101">
                  <c:v>June '16</c:v>
                </c:pt>
                <c:pt idx="102">
                  <c:v>July '16</c:v>
                </c:pt>
                <c:pt idx="103">
                  <c:v>Aug. '16</c:v>
                </c:pt>
                <c:pt idx="104">
                  <c:v>Sept. '16</c:v>
                </c:pt>
                <c:pt idx="105">
                  <c:v>Oct. '16</c:v>
                </c:pt>
                <c:pt idx="106">
                  <c:v>Nov. '16</c:v>
                </c:pt>
                <c:pt idx="107">
                  <c:v>Dec. '16</c:v>
                </c:pt>
              </c:strCache>
            </c:strRef>
          </c:cat>
          <c:val>
            <c:numRef>
              <c:f>Sheet1!$B$1:$B$108</c:f>
              <c:numCache>
                <c:formatCode>#,##0</c:formatCode>
                <c:ptCount val="108"/>
                <c:pt idx="0">
                  <c:v>162902</c:v>
                </c:pt>
                <c:pt idx="1">
                  <c:v>163100</c:v>
                </c:pt>
                <c:pt idx="2">
                  <c:v>163430</c:v>
                </c:pt>
                <c:pt idx="3">
                  <c:v>164577</c:v>
                </c:pt>
                <c:pt idx="4">
                  <c:v>165299</c:v>
                </c:pt>
                <c:pt idx="5">
                  <c:v>163416</c:v>
                </c:pt>
                <c:pt idx="6">
                  <c:v>164644</c:v>
                </c:pt>
                <c:pt idx="7">
                  <c:v>164268</c:v>
                </c:pt>
                <c:pt idx="8">
                  <c:v>162303</c:v>
                </c:pt>
                <c:pt idx="9">
                  <c:v>164025</c:v>
                </c:pt>
                <c:pt idx="10">
                  <c:v>163020</c:v>
                </c:pt>
                <c:pt idx="11">
                  <c:v>161189</c:v>
                </c:pt>
                <c:pt idx="12">
                  <c:v>159511</c:v>
                </c:pt>
                <c:pt idx="13">
                  <c:v>156997</c:v>
                </c:pt>
                <c:pt idx="14">
                  <c:v>154960</c:v>
                </c:pt>
                <c:pt idx="15">
                  <c:v>154263</c:v>
                </c:pt>
                <c:pt idx="16">
                  <c:v>151536</c:v>
                </c:pt>
                <c:pt idx="17">
                  <c:v>149614</c:v>
                </c:pt>
                <c:pt idx="18">
                  <c:v>150400</c:v>
                </c:pt>
                <c:pt idx="19">
                  <c:v>150064</c:v>
                </c:pt>
                <c:pt idx="20">
                  <c:v>149428</c:v>
                </c:pt>
                <c:pt idx="21">
                  <c:v>149020</c:v>
                </c:pt>
                <c:pt idx="22">
                  <c:v>147097</c:v>
                </c:pt>
                <c:pt idx="23">
                  <c:v>146725</c:v>
                </c:pt>
                <c:pt idx="24">
                  <c:v>146890</c:v>
                </c:pt>
                <c:pt idx="25">
                  <c:v>147617</c:v>
                </c:pt>
                <c:pt idx="26">
                  <c:v>149240</c:v>
                </c:pt>
                <c:pt idx="27">
                  <c:v>151088</c:v>
                </c:pt>
                <c:pt idx="28">
                  <c:v>150915</c:v>
                </c:pt>
                <c:pt idx="29">
                  <c:v>151527</c:v>
                </c:pt>
                <c:pt idx="30">
                  <c:v>153046</c:v>
                </c:pt>
                <c:pt idx="31">
                  <c:v>152708</c:v>
                </c:pt>
                <c:pt idx="32">
                  <c:v>154094</c:v>
                </c:pt>
                <c:pt idx="33">
                  <c:v>154285</c:v>
                </c:pt>
                <c:pt idx="34">
                  <c:v>155042</c:v>
                </c:pt>
                <c:pt idx="35">
                  <c:v>154400</c:v>
                </c:pt>
                <c:pt idx="36">
                  <c:v>153304</c:v>
                </c:pt>
                <c:pt idx="37">
                  <c:v>154502</c:v>
                </c:pt>
                <c:pt idx="38">
                  <c:v>155842</c:v>
                </c:pt>
                <c:pt idx="39">
                  <c:v>156777</c:v>
                </c:pt>
                <c:pt idx="40">
                  <c:v>157522</c:v>
                </c:pt>
                <c:pt idx="41">
                  <c:v>159340</c:v>
                </c:pt>
                <c:pt idx="42">
                  <c:v>158916</c:v>
                </c:pt>
                <c:pt idx="43">
                  <c:v>160107</c:v>
                </c:pt>
                <c:pt idx="44">
                  <c:v>160240</c:v>
                </c:pt>
                <c:pt idx="45">
                  <c:v>160251</c:v>
                </c:pt>
                <c:pt idx="46">
                  <c:v>161235</c:v>
                </c:pt>
                <c:pt idx="47">
                  <c:v>160948</c:v>
                </c:pt>
                <c:pt idx="48">
                  <c:v>160129</c:v>
                </c:pt>
                <c:pt idx="49">
                  <c:v>160774</c:v>
                </c:pt>
                <c:pt idx="50">
                  <c:v>161992</c:v>
                </c:pt>
                <c:pt idx="51">
                  <c:v>161876</c:v>
                </c:pt>
                <c:pt idx="52">
                  <c:v>162548</c:v>
                </c:pt>
                <c:pt idx="53">
                  <c:v>163159</c:v>
                </c:pt>
                <c:pt idx="54">
                  <c:v>162006</c:v>
                </c:pt>
                <c:pt idx="55">
                  <c:v>162683</c:v>
                </c:pt>
                <c:pt idx="56">
                  <c:v>161252</c:v>
                </c:pt>
                <c:pt idx="57">
                  <c:v>162443</c:v>
                </c:pt>
                <c:pt idx="58">
                  <c:v>162766</c:v>
                </c:pt>
                <c:pt idx="59">
                  <c:v>162652</c:v>
                </c:pt>
                <c:pt idx="60">
                  <c:v>162043</c:v>
                </c:pt>
                <c:pt idx="61">
                  <c:v>162228</c:v>
                </c:pt>
                <c:pt idx="62">
                  <c:v>163059</c:v>
                </c:pt>
                <c:pt idx="63">
                  <c:v>163775</c:v>
                </c:pt>
                <c:pt idx="64">
                  <c:v>164249</c:v>
                </c:pt>
                <c:pt idx="65">
                  <c:v>164469</c:v>
                </c:pt>
                <c:pt idx="66">
                  <c:v>163956</c:v>
                </c:pt>
                <c:pt idx="67">
                  <c:v>163420</c:v>
                </c:pt>
                <c:pt idx="68">
                  <c:v>163237</c:v>
                </c:pt>
                <c:pt idx="69">
                  <c:v>163103</c:v>
                </c:pt>
                <c:pt idx="70">
                  <c:v>163199</c:v>
                </c:pt>
                <c:pt idx="71">
                  <c:v>162810</c:v>
                </c:pt>
                <c:pt idx="72">
                  <c:v>162286</c:v>
                </c:pt>
                <c:pt idx="73">
                  <c:v>162316</c:v>
                </c:pt>
                <c:pt idx="74">
                  <c:v>162968</c:v>
                </c:pt>
                <c:pt idx="75">
                  <c:v>164289</c:v>
                </c:pt>
                <c:pt idx="76">
                  <c:v>166097</c:v>
                </c:pt>
                <c:pt idx="77">
                  <c:v>166139</c:v>
                </c:pt>
                <c:pt idx="78">
                  <c:v>167138</c:v>
                </c:pt>
                <c:pt idx="79">
                  <c:v>167988</c:v>
                </c:pt>
                <c:pt idx="80">
                  <c:v>168703</c:v>
                </c:pt>
                <c:pt idx="81">
                  <c:v>169224</c:v>
                </c:pt>
                <c:pt idx="82">
                  <c:v>169845</c:v>
                </c:pt>
                <c:pt idx="83">
                  <c:v>170841</c:v>
                </c:pt>
                <c:pt idx="84">
                  <c:v>171476</c:v>
                </c:pt>
                <c:pt idx="85">
                  <c:v>172195</c:v>
                </c:pt>
                <c:pt idx="86">
                  <c:v>172970</c:v>
                </c:pt>
                <c:pt idx="87">
                  <c:v>174122</c:v>
                </c:pt>
                <c:pt idx="88">
                  <c:v>172943</c:v>
                </c:pt>
                <c:pt idx="89">
                  <c:v>172327</c:v>
                </c:pt>
                <c:pt idx="90">
                  <c:v>171043</c:v>
                </c:pt>
                <c:pt idx="91">
                  <c:v>168997</c:v>
                </c:pt>
                <c:pt idx="92">
                  <c:v>167023</c:v>
                </c:pt>
                <c:pt idx="93">
                  <c:v>165606</c:v>
                </c:pt>
                <c:pt idx="94">
                  <c:v>164241</c:v>
                </c:pt>
                <c:pt idx="95">
                  <c:v>160795</c:v>
                </c:pt>
                <c:pt idx="96">
                  <c:v>156602</c:v>
                </c:pt>
                <c:pt idx="97">
                  <c:v>154212</c:v>
                </c:pt>
                <c:pt idx="98">
                  <c:v>153723</c:v>
                </c:pt>
                <c:pt idx="99">
                  <c:v>153143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731904"/>
        <c:axId val="34733440"/>
      </c:barChart>
      <c:catAx>
        <c:axId val="347319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4733440"/>
        <c:crosses val="autoZero"/>
        <c:auto val="1"/>
        <c:lblAlgn val="ctr"/>
        <c:lblOffset val="100"/>
        <c:noMultiLvlLbl val="0"/>
      </c:catAx>
      <c:valAx>
        <c:axId val="34733440"/>
        <c:scaling>
          <c:orientation val="minMax"/>
          <c:max val="176000"/>
          <c:min val="140000"/>
        </c:scaling>
        <c:delete val="0"/>
        <c:axPos val="l"/>
        <c:majorGridlines>
          <c:spPr>
            <a:ln w="3110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in"/>
        <c:minorTickMark val="none"/>
        <c:tickLblPos val="nextTo"/>
        <c:spPr>
          <a:ln w="31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731904"/>
        <c:crosses val="autoZero"/>
        <c:crossBetween val="between"/>
        <c:majorUnit val="4000"/>
      </c:valAx>
      <c:spPr>
        <a:noFill/>
        <a:ln w="124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05653325592366E-2"/>
          <c:y val="3.4395945075266297E-2"/>
          <c:w val="0.90302491103202831"/>
          <c:h val="0.80398756579002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922">
              <a:solidFill>
                <a:srgbClr val="003366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1922">
                <a:solidFill>
                  <a:srgbClr val="FF0000"/>
                </a:solidFill>
                <a:prstDash val="solid"/>
              </a:ln>
            </c:spPr>
          </c:dPt>
          <c:cat>
            <c:strRef>
              <c:f>Sheet1!$B$1:$L$1</c:f>
              <c:strCache>
                <c:ptCount val="11"/>
                <c:pt idx="0">
                  <c:v>RRs</c:v>
                </c:pt>
                <c:pt idx="1">
                  <c:v>Computers</c:v>
                </c:pt>
                <c:pt idx="2">
                  <c:v>Paper</c:v>
                </c:pt>
                <c:pt idx="3">
                  <c:v>Nonmet. Min. Prod.</c:v>
                </c:pt>
                <c:pt idx="4">
                  <c:v>Plastics &amp; Rubber</c:v>
                </c:pt>
                <c:pt idx="5">
                  <c:v>Wood Products</c:v>
                </c:pt>
                <c:pt idx="6">
                  <c:v>Chemicals</c:v>
                </c:pt>
                <c:pt idx="7">
                  <c:v>Motor Vehicles</c:v>
                </c:pt>
                <c:pt idx="8">
                  <c:v>All Mfrg.</c:v>
                </c:pt>
                <c:pt idx="9">
                  <c:v>Food</c:v>
                </c:pt>
                <c:pt idx="10">
                  <c:v>Petr. &amp; Coal Prod.</c:v>
                </c:pt>
              </c:strCache>
            </c:strRef>
          </c:cat>
          <c:val>
            <c:numRef>
              <c:f>Sheet1!$B$2:$L$2</c:f>
              <c:numCache>
                <c:formatCode>0.0%</c:formatCode>
                <c:ptCount val="11"/>
                <c:pt idx="0">
                  <c:v>0.19417240782269471</c:v>
                </c:pt>
                <c:pt idx="1">
                  <c:v>5.527610802852248E-2</c:v>
                </c:pt>
                <c:pt idx="2">
                  <c:v>4.8774029414619058E-2</c:v>
                </c:pt>
                <c:pt idx="3">
                  <c:v>4.8572651519937567E-2</c:v>
                </c:pt>
                <c:pt idx="4">
                  <c:v>3.8970737809345186E-2</c:v>
                </c:pt>
                <c:pt idx="5">
                  <c:v>3.8256968062431666E-2</c:v>
                </c:pt>
                <c:pt idx="6">
                  <c:v>3.3588530377479914E-2</c:v>
                </c:pt>
                <c:pt idx="7">
                  <c:v>3.3242468120146688E-2</c:v>
                </c:pt>
                <c:pt idx="8">
                  <c:v>2.9470055768925762E-2</c:v>
                </c:pt>
                <c:pt idx="9">
                  <c:v>2.1755335519083558E-2</c:v>
                </c:pt>
                <c:pt idx="10">
                  <c:v>1.9863664132164654E-2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557312"/>
        <c:axId val="34587776"/>
      </c:barChart>
      <c:catAx>
        <c:axId val="3455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9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4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5877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4587776"/>
        <c:scaling>
          <c:orientation val="minMax"/>
          <c:max val="0.2"/>
          <c:min val="0"/>
        </c:scaling>
        <c:delete val="0"/>
        <c:axPos val="l"/>
        <c:numFmt formatCode="0%" sourceLinked="0"/>
        <c:majorTickMark val="in"/>
        <c:minorTickMark val="none"/>
        <c:tickLblPos val="nextTo"/>
        <c:spPr>
          <a:ln w="29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557312"/>
        <c:crosses val="autoZero"/>
        <c:crossBetween val="between"/>
        <c:majorUnit val="2.0000000000000007E-2"/>
        <c:minorUnit val="1.0000000000000004E-2"/>
      </c:valAx>
      <c:spPr>
        <a:noFill/>
        <a:ln w="238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0.54763</cdr:x>
      <cdr:y>0.57353</cdr:y>
    </cdr:from>
    <cdr:to>
      <cdr:x>0.78494</cdr:x>
      <cdr:y>0.69118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2971800"/>
          <a:ext cx="1981200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Reinvestments</a:t>
          </a:r>
          <a:r>
            <a:rPr lang="en-US" sz="18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* (right scale, $ </a:t>
          </a:r>
          <a:r>
            <a:rPr lang="en-US" sz="1800" baseline="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bil</a:t>
          </a:r>
          <a:r>
            <a:rPr lang="en-US" sz="18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)</a:t>
          </a:r>
          <a:endParaRPr lang="en-US" sz="18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0.13518</cdr:x>
      <cdr:y>0.85029</cdr:y>
    </cdr:from>
    <cdr:to>
      <cdr:x>0.99654</cdr:x>
      <cdr:y>0.91881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63955" y="4114800"/>
          <a:ext cx="7416865" cy="331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2010     2011      </a:t>
          </a:r>
          <a:r>
            <a: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2012      </a:t>
          </a:r>
          <a:r>
            <a: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2013     2014     2015     2016 </a:t>
          </a:r>
          <a:endParaRPr lang="en-US" sz="2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91E5C-E26E-4435-91CA-FDBA3840F7AC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8E493-494A-420A-A0F3-856F673E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CB24-A094-49E9-886C-9D258829263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61D6-E77C-4CCB-AC77-3F5EBAED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Silver</a:t>
            </a:r>
            <a:r>
              <a:rPr lang="en-US" baseline="0" dirty="0" smtClean="0"/>
              <a:t> Linings?</a:t>
            </a:r>
          </a:p>
          <a:p>
            <a:r>
              <a:rPr lang="en-US" sz="1000" dirty="0"/>
              <a:t>Service Recovery Trend (Capex Pays Off)</a:t>
            </a:r>
          </a:p>
          <a:p>
            <a:r>
              <a:rPr lang="en-US" sz="1000" dirty="0"/>
              <a:t>Restoration of the “Grand Bargain” – RR pricing power for improved capacity &amp; service </a:t>
            </a:r>
          </a:p>
          <a:p>
            <a:r>
              <a:rPr lang="en-US" sz="1000" dirty="0"/>
              <a:t>Less Political Pressure/Improved Productivity</a:t>
            </a:r>
          </a:p>
          <a:p>
            <a:r>
              <a:rPr lang="en-US" sz="1000" dirty="0"/>
              <a:t>Financial Condition actually pretty strong</a:t>
            </a:r>
          </a:p>
          <a:p>
            <a:r>
              <a:rPr lang="en-US" sz="1000" i="1" dirty="0"/>
              <a:t>“Canadian Model” seen as industry leader</a:t>
            </a:r>
          </a:p>
          <a:p>
            <a:r>
              <a:rPr lang="en-US" sz="1000" dirty="0"/>
              <a:t>IM latent demand….example: Bi-Modal results</a:t>
            </a:r>
          </a:p>
          <a:p>
            <a:r>
              <a:rPr lang="en-US" sz="1000" dirty="0"/>
              <a:t>Coming Industrial Buildout (SHIELD); Mexico</a:t>
            </a:r>
          </a:p>
          <a:p>
            <a:r>
              <a:rPr lang="en-US" sz="1000" i="1" dirty="0"/>
              <a:t>Revised </a:t>
            </a:r>
            <a:r>
              <a:rPr lang="en-US" sz="1000" i="1" dirty="0" err="1"/>
              <a:t>MoW</a:t>
            </a:r>
            <a:r>
              <a:rPr lang="en-US" sz="1000" i="1" dirty="0"/>
              <a:t> Capex (GTMs/Mix) frees CF/2016</a:t>
            </a:r>
          </a:p>
          <a:p>
            <a:endParaRPr lang="en-US" dirty="0" smtClean="0"/>
          </a:p>
          <a:p>
            <a:r>
              <a:rPr lang="en-US" dirty="0" smtClean="0"/>
              <a:t>Renaissance Discussion Points!</a:t>
            </a:r>
          </a:p>
          <a:p>
            <a:r>
              <a:rPr lang="en-US" b="1" i="1" dirty="0" smtClean="0"/>
              <a:t>Can Rails Survive – or even thrive – in the NOW?</a:t>
            </a:r>
          </a:p>
          <a:p>
            <a:r>
              <a:rPr lang="en-US" dirty="0" smtClean="0"/>
              <a:t>Or, can rails replace coal (ROI if not OR) with (domestic) intermodal (</a:t>
            </a:r>
            <a:r>
              <a:rPr lang="en-US" dirty="0" err="1" smtClean="0"/>
              <a:t>etc</a:t>
            </a:r>
            <a:r>
              <a:rPr lang="en-US" dirty="0" smtClean="0"/>
              <a:t>)?</a:t>
            </a:r>
          </a:p>
          <a:p>
            <a:r>
              <a:rPr lang="en-US" dirty="0" smtClean="0"/>
              <a:t>What is the future of industrial/merchandise railroading?</a:t>
            </a:r>
          </a:p>
          <a:p>
            <a:r>
              <a:rPr lang="en-US" dirty="0" smtClean="0"/>
              <a:t>What is the new standard for Capex?</a:t>
            </a:r>
          </a:p>
          <a:p>
            <a:r>
              <a:rPr lang="en-US" i="1" dirty="0" smtClean="0"/>
              <a:t>Is M&amp;A the answer?</a:t>
            </a:r>
          </a:p>
          <a:p>
            <a:endParaRPr lang="en-US" dirty="0" smtClean="0"/>
          </a:p>
          <a:p>
            <a:r>
              <a:rPr lang="en-US" dirty="0" smtClean="0"/>
              <a:t>Future RR Growth</a:t>
            </a:r>
            <a:r>
              <a:rPr lang="en-US" baseline="0" dirty="0" smtClean="0"/>
              <a:t> Potential</a:t>
            </a:r>
          </a:p>
          <a:p>
            <a:pPr defTabSz="900593">
              <a:spcAft>
                <a:spcPts val="591"/>
              </a:spcAft>
              <a:buClr>
                <a:schemeClr val="accent1"/>
              </a:buClr>
              <a:defRPr/>
            </a:pPr>
            <a:r>
              <a:rPr lang="en-US" sz="1000" dirty="0">
                <a:latin typeface="Monotype Corsiva" panose="03010101010201010101" pitchFamily="66" charset="0"/>
              </a:rPr>
              <a:t>Specific targeted sectors </a:t>
            </a:r>
            <a:r>
              <a:rPr lang="en-US" altLang="en-US" sz="1000" b="1" i="1" dirty="0">
                <a:latin typeface="Palatino Linotype" panose="02040502050505030304" pitchFamily="18" charset="0"/>
              </a:rPr>
              <a:t>Secular</a:t>
            </a:r>
            <a:r>
              <a:rPr lang="en-US" altLang="en-US" sz="1000" b="1" dirty="0">
                <a:latin typeface="Palatino Linotype" panose="02040502050505030304" pitchFamily="18" charset="0"/>
              </a:rPr>
              <a:t> stories</a:t>
            </a:r>
            <a:r>
              <a:rPr lang="en-US" altLang="en-US" sz="1000" dirty="0">
                <a:latin typeface="Palatino Linotype" panose="02040502050505030304" pitchFamily="18" charset="0"/>
              </a:rPr>
              <a:t> (in order)….</a:t>
            </a:r>
          </a:p>
          <a:p>
            <a:pPr marL="450296" indent="-450296">
              <a:spcBef>
                <a:spcPts val="591"/>
              </a:spcBef>
              <a:buFont typeface="+mj-lt"/>
              <a:buAutoNum type="arabicPeriod"/>
              <a:defRPr/>
            </a:pPr>
            <a:r>
              <a:rPr lang="en-US" altLang="en-US" sz="1000" b="1" i="1" u="sng" dirty="0">
                <a:latin typeface="Palatino Linotype" panose="02040502050505030304" pitchFamily="18" charset="0"/>
              </a:rPr>
              <a:t>Intermodal </a:t>
            </a:r>
            <a:r>
              <a:rPr lang="en-US" altLang="en-US" sz="1000" dirty="0">
                <a:latin typeface="Palatino Linotype" panose="02040502050505030304" pitchFamily="18" charset="0"/>
              </a:rPr>
              <a:t>– international </a:t>
            </a:r>
            <a:r>
              <a:rPr lang="en-US" altLang="en-US" sz="1000" i="1" dirty="0">
                <a:latin typeface="Palatino Linotype" panose="02040502050505030304" pitchFamily="18" charset="0"/>
              </a:rPr>
              <a:t>and now </a:t>
            </a:r>
            <a:r>
              <a:rPr lang="en-US" altLang="en-US" sz="1000" dirty="0">
                <a:latin typeface="Palatino Linotype" panose="02040502050505030304" pitchFamily="18" charset="0"/>
              </a:rPr>
              <a:t>domestic</a:t>
            </a:r>
          </a:p>
          <a:p>
            <a:pPr marL="450296" indent="-450296">
              <a:spcBef>
                <a:spcPts val="591"/>
              </a:spcBef>
              <a:buFont typeface="+mj-lt"/>
              <a:buAutoNum type="arabicPeriod"/>
              <a:defRPr/>
            </a:pPr>
            <a:r>
              <a:rPr lang="en-US" altLang="en-US" sz="1000" b="1" dirty="0">
                <a:latin typeface="Palatino Linotype" panose="02040502050505030304" pitchFamily="18" charset="0"/>
              </a:rPr>
              <a:t>Chemicals/re-industrialization?</a:t>
            </a:r>
            <a:r>
              <a:rPr lang="en-US" altLang="en-US" sz="1000" dirty="0">
                <a:latin typeface="Palatino Linotype" panose="02040502050505030304" pitchFamily="18" charset="0"/>
              </a:rPr>
              <a:t> Near-sourcing/Mexico</a:t>
            </a:r>
          </a:p>
          <a:p>
            <a:pPr marL="450296" indent="-450296">
              <a:spcBef>
                <a:spcPts val="591"/>
              </a:spcBef>
              <a:buFont typeface="+mj-lt"/>
              <a:buAutoNum type="arabicPeriod"/>
              <a:defRPr/>
            </a:pPr>
            <a:r>
              <a:rPr lang="en-US" altLang="en-US" sz="1000" b="1" dirty="0">
                <a:latin typeface="Palatino Linotype" panose="02040502050505030304" pitchFamily="18" charset="0"/>
              </a:rPr>
              <a:t>Cyclical recovery</a:t>
            </a:r>
            <a:r>
              <a:rPr lang="en-US" altLang="en-US" sz="1000" dirty="0">
                <a:latin typeface="Palatino Linotype" panose="02040502050505030304" pitchFamily="18" charset="0"/>
              </a:rPr>
              <a:t> – </a:t>
            </a:r>
            <a:r>
              <a:rPr lang="en-US" altLang="en-US" sz="1000" i="1" dirty="0">
                <a:latin typeface="Palatino Linotype" panose="02040502050505030304" pitchFamily="18" charset="0"/>
              </a:rPr>
              <a:t>housing, autos</a:t>
            </a:r>
            <a:endParaRPr lang="en-US" altLang="en-US" sz="1000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450296" indent="-450296">
              <a:spcBef>
                <a:spcPts val="591"/>
              </a:spcBef>
              <a:buFont typeface="+mj-lt"/>
              <a:buAutoNum type="arabicPeriod"/>
              <a:defRPr/>
            </a:pPr>
            <a:r>
              <a:rPr lang="en-US" altLang="en-US" sz="1000" b="1" dirty="0">
                <a:latin typeface="Palatino Linotype" panose="02040502050505030304" pitchFamily="18" charset="0"/>
              </a:rPr>
              <a:t>Grain &amp; Food </a:t>
            </a:r>
            <a:r>
              <a:rPr lang="en-US" altLang="en-US" sz="1000" dirty="0">
                <a:latin typeface="Palatino Linotype" panose="02040502050505030304" pitchFamily="18" charset="0"/>
              </a:rPr>
              <a:t>– the world’s breadbasket, (un)</a:t>
            </a:r>
            <a:r>
              <a:rPr lang="en-US" altLang="en-US" sz="1000" i="1" dirty="0">
                <a:latin typeface="Palatino Linotype" panose="02040502050505030304" pitchFamily="18" charset="0"/>
              </a:rPr>
              <a:t>predictable?</a:t>
            </a:r>
          </a:p>
          <a:p>
            <a:pPr marL="450296" indent="-450296">
              <a:spcBef>
                <a:spcPts val="591"/>
              </a:spcBef>
              <a:buFont typeface="+mj-lt"/>
              <a:buAutoNum type="arabicPeriod"/>
              <a:defRPr/>
            </a:pPr>
            <a:r>
              <a:rPr lang="en-US" altLang="en-US" sz="1000" b="1" dirty="0">
                <a:latin typeface="Palatino Linotype" panose="02040502050505030304" pitchFamily="18" charset="0"/>
              </a:rPr>
              <a:t>Shale/oil/sand</a:t>
            </a:r>
            <a:r>
              <a:rPr lang="en-US" altLang="en-US" sz="1000" dirty="0">
                <a:latin typeface="Palatino Linotype" panose="02040502050505030304" pitchFamily="18" charset="0"/>
              </a:rPr>
              <a:t> – problem and solution? </a:t>
            </a:r>
            <a:endParaRPr lang="en-US" altLang="en-US" sz="1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450296" indent="-450296">
              <a:spcBef>
                <a:spcPts val="591"/>
              </a:spcBef>
              <a:buFont typeface="+mj-lt"/>
              <a:buAutoNum type="arabicPeriod"/>
              <a:defRPr/>
            </a:pPr>
            <a:r>
              <a:rPr lang="en-US" altLang="en-US" sz="1000" b="1" dirty="0">
                <a:latin typeface="Palatino Linotype" panose="02040502050505030304" pitchFamily="18" charset="0"/>
              </a:rPr>
              <a:t>Other rail opportunities</a:t>
            </a:r>
            <a:r>
              <a:rPr lang="en-US" altLang="en-US" sz="1000" dirty="0">
                <a:latin typeface="Palatino Linotype" panose="02040502050505030304" pitchFamily="18" charset="0"/>
              </a:rPr>
              <a:t> exist but in smaller scale: for ex: The manifest/carload “problem”</a:t>
            </a:r>
          </a:p>
          <a:p>
            <a:pPr marL="900593" indent="-222021">
              <a:spcBef>
                <a:spcPts val="591"/>
              </a:spcBef>
              <a:buFont typeface="Palatino Linotype" panose="02040502050505030304" pitchFamily="18" charset="0"/>
              <a:buChar char="-"/>
              <a:defRPr/>
            </a:pPr>
            <a:r>
              <a:rPr lang="en-US" altLang="en-US" sz="800" dirty="0">
                <a:latin typeface="Palatino Linotype" panose="02040502050505030304" pitchFamily="18" charset="0"/>
              </a:rPr>
              <a:t>Unitization</a:t>
            </a:r>
          </a:p>
          <a:p>
            <a:pPr marL="900593" indent="-222021">
              <a:spcBef>
                <a:spcPts val="591"/>
              </a:spcBef>
              <a:buFont typeface="Palatino Linotype" panose="02040502050505030304" pitchFamily="18" charset="0"/>
              <a:buChar char="-"/>
              <a:defRPr/>
            </a:pPr>
            <a:r>
              <a:rPr lang="en-US" altLang="en-US" sz="800" dirty="0">
                <a:latin typeface="Palatino Linotype" panose="02040502050505030304" pitchFamily="18" charset="0"/>
              </a:rPr>
              <a:t>Industrial Products/MSW</a:t>
            </a:r>
          </a:p>
          <a:p>
            <a:pPr marL="900593" indent="-222021">
              <a:spcBef>
                <a:spcPts val="591"/>
              </a:spcBef>
              <a:buFont typeface="Palatino Linotype" panose="02040502050505030304" pitchFamily="18" charset="0"/>
              <a:buChar char="-"/>
              <a:defRPr/>
            </a:pPr>
            <a:r>
              <a:rPr lang="en-US" altLang="en-US" sz="800" dirty="0">
                <a:latin typeface="Palatino Linotype" panose="02040502050505030304" pitchFamily="18" charset="0"/>
              </a:rPr>
              <a:t>Perishables</a:t>
            </a:r>
          </a:p>
          <a:p>
            <a:pPr defTabSz="900593">
              <a:spcAft>
                <a:spcPts val="591"/>
              </a:spcAft>
              <a:buClr>
                <a:schemeClr val="accent1"/>
              </a:buClr>
              <a:defRPr/>
            </a:pPr>
            <a:endParaRPr lang="en-US" sz="1000" dirty="0">
              <a:latin typeface="Monotype Corsiva" panose="03010101010201010101" pitchFamily="66" charset="0"/>
            </a:endParaRPr>
          </a:p>
          <a:p>
            <a:r>
              <a:rPr lang="en-US" dirty="0" smtClean="0"/>
              <a:t>Intermodal Growth Drivers Domestic</a:t>
            </a:r>
            <a:r>
              <a:rPr lang="en-US" baseline="0" dirty="0" smtClean="0"/>
              <a:t> and International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000" b="1" dirty="0"/>
              <a:t>Globalization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000" b="1" dirty="0"/>
              <a:t>Trade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000" b="1" dirty="0"/>
              <a:t>Railroad Cost Advantages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000" b="1" dirty="0"/>
              <a:t>Fuel prices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000" b="1" dirty="0"/>
              <a:t>Carbon footprint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000" b="1" dirty="0"/>
              <a:t>Share Recovery from Highway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000" b="1" dirty="0"/>
              <a:t>Infrastructure deficit &amp; taxes (public vs privately financed network!)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000" b="1" dirty="0"/>
              <a:t>Truckload Issues; regulatory issues, </a:t>
            </a:r>
            <a:r>
              <a:rPr lang="en-US" altLang="en-US" sz="1000" b="1" u="sng" dirty="0"/>
              <a:t>driver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F5457-A330-46F5-AD9C-0DF46791A692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044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 sz="2700" b="1">
                <a:solidFill>
                  <a:srgbClr val="FF6600"/>
                </a:solidFill>
                <a:latin typeface="Arial" charset="0"/>
              </a:defRPr>
            </a:lvl1pPr>
            <a:lvl2pPr marL="729057" indent="-280406" defTabSz="912879">
              <a:defRPr sz="2700" b="1">
                <a:solidFill>
                  <a:srgbClr val="FF6600"/>
                </a:solidFill>
                <a:latin typeface="Arial" charset="0"/>
              </a:defRPr>
            </a:lvl2pPr>
            <a:lvl3pPr marL="1121626" indent="-224325" defTabSz="912879">
              <a:defRPr sz="2700" b="1">
                <a:solidFill>
                  <a:srgbClr val="FF6600"/>
                </a:solidFill>
                <a:latin typeface="Arial" charset="0"/>
              </a:defRPr>
            </a:lvl3pPr>
            <a:lvl4pPr marL="1570276" indent="-224325" defTabSz="912879">
              <a:defRPr sz="2700" b="1">
                <a:solidFill>
                  <a:srgbClr val="FF6600"/>
                </a:solidFill>
                <a:latin typeface="Arial" charset="0"/>
              </a:defRPr>
            </a:lvl4pPr>
            <a:lvl5pPr marL="2018927" indent="-224325" defTabSz="912879">
              <a:defRPr sz="2700" b="1">
                <a:solidFill>
                  <a:srgbClr val="FF6600"/>
                </a:solidFill>
                <a:latin typeface="Arial" charset="0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9pPr>
          </a:lstStyle>
          <a:p>
            <a:fld id="{7CBBF49C-598B-4DF1-AAAB-44F9A31DCE17}" type="slidenum">
              <a:rPr lang="en-US" sz="1200" b="0">
                <a:solidFill>
                  <a:schemeClr val="tx1"/>
                </a:solidFill>
                <a:latin typeface="Times" pitchFamily="28" charset="0"/>
              </a:rPr>
              <a:pPr/>
              <a:t>24</a:t>
            </a:fld>
            <a:endParaRPr lang="en-US" sz="1200" b="0">
              <a:solidFill>
                <a:schemeClr val="tx1"/>
              </a:solidFill>
              <a:latin typeface="Times" pitchFamily="28" charset="0"/>
            </a:endParaRPr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5021263"/>
            <a:ext cx="4195762" cy="3148012"/>
          </a:xfrm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674561"/>
            <a:ext cx="5151438" cy="25483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5" rIns="90748" bIns="45375"/>
          <a:lstStyle/>
          <a:p>
            <a:pPr marL="336488" indent="-336488">
              <a:spcBef>
                <a:spcPct val="80000"/>
              </a:spcBef>
              <a:tabLst>
                <a:tab pos="336488" algn="l"/>
              </a:tabLst>
            </a:pPr>
            <a:r>
              <a:rPr lang="en-US" sz="1600" dirty="0">
                <a:cs typeface="Arial" pitchFamily="34" charset="0"/>
                <a:sym typeface="Symbol" pitchFamily="18" charset="2"/>
              </a:rPr>
              <a:t>	</a:t>
            </a:r>
            <a:r>
              <a:rPr lang="en-US" sz="1600" dirty="0">
                <a:cs typeface="Arial" pitchFamily="34" charset="0"/>
              </a:rPr>
              <a:t>Railroads are near the top among all industries in terms of capital intensity.</a:t>
            </a:r>
          </a:p>
          <a:p>
            <a:pPr marL="336488" indent="-336488">
              <a:spcBef>
                <a:spcPct val="80000"/>
              </a:spcBef>
              <a:tabLst>
                <a:tab pos="336488" algn="l"/>
              </a:tabLst>
            </a:pPr>
            <a:r>
              <a:rPr lang="en-US" sz="1600" dirty="0">
                <a:cs typeface="Arial" pitchFamily="34" charset="0"/>
                <a:sym typeface="Symbol" pitchFamily="18" charset="2"/>
              </a:rPr>
              <a:t>	</a:t>
            </a:r>
            <a:r>
              <a:rPr lang="en-US" sz="1600" dirty="0">
                <a:cs typeface="Arial" pitchFamily="34" charset="0"/>
              </a:rPr>
              <a:t>For example, in 2013, Class I railroads spent 18% of their revenue on capital expenditures. The comparable figure for the average U.S. manufacturer was 3%.</a:t>
            </a:r>
          </a:p>
        </p:txBody>
      </p:sp>
    </p:spTree>
    <p:extLst>
      <p:ext uri="{BB962C8B-B14F-4D97-AF65-F5344CB8AC3E}">
        <p14:creationId xmlns:p14="http://schemas.microsoft.com/office/powerpoint/2010/main" val="339451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394">
              <a:defRPr sz="2800">
                <a:solidFill>
                  <a:srgbClr val="FF6600"/>
                </a:solidFill>
                <a:latin typeface="Arial" charset="0"/>
              </a:defRPr>
            </a:lvl1pPr>
            <a:lvl2pPr marL="735857" indent="-283023" defTabSz="921394">
              <a:defRPr sz="2800">
                <a:solidFill>
                  <a:srgbClr val="FF6600"/>
                </a:solidFill>
                <a:latin typeface="Arial" charset="0"/>
              </a:defRPr>
            </a:lvl2pPr>
            <a:lvl3pPr marL="1132088" indent="-226417" defTabSz="921394">
              <a:defRPr sz="2800">
                <a:solidFill>
                  <a:srgbClr val="FF6600"/>
                </a:solidFill>
                <a:latin typeface="Arial" charset="0"/>
              </a:defRPr>
            </a:lvl3pPr>
            <a:lvl4pPr marL="1584922" indent="-226417" defTabSz="921394">
              <a:defRPr sz="2800">
                <a:solidFill>
                  <a:srgbClr val="FF6600"/>
                </a:solidFill>
                <a:latin typeface="Arial" charset="0"/>
              </a:defRPr>
            </a:lvl4pPr>
            <a:lvl5pPr marL="2037758" indent="-226417" defTabSz="921394">
              <a:defRPr sz="2800">
                <a:solidFill>
                  <a:srgbClr val="FF6600"/>
                </a:solidFill>
                <a:latin typeface="Arial" charset="0"/>
              </a:defRPr>
            </a:lvl5pPr>
            <a:lvl6pPr marL="2490592" indent="-226417" defTabSz="9213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6pPr>
            <a:lvl7pPr marL="2943428" indent="-226417" defTabSz="9213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7pPr>
            <a:lvl8pPr marL="3396263" indent="-226417" defTabSz="9213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8pPr>
            <a:lvl9pPr marL="3849097" indent="-226417" defTabSz="9213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9pPr>
          </a:lstStyle>
          <a:p>
            <a:fld id="{C4D68FF6-C8F4-4875-879E-83D9E4DDBA41}" type="slidenum">
              <a:rPr lang="en-US" sz="1200">
                <a:solidFill>
                  <a:schemeClr val="tx1"/>
                </a:solidFill>
                <a:latin typeface="Times" pitchFamily="18" charset="0"/>
              </a:rPr>
              <a:pPr/>
              <a:t>25</a:t>
            </a:fld>
            <a:endParaRPr 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7163" y="5091113"/>
            <a:ext cx="4151312" cy="3114675"/>
          </a:xfrm>
          <a:ln/>
        </p:spPr>
      </p:sp>
      <p:sp>
        <p:nvSpPr>
          <p:cNvPr id="5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38201" y="674561"/>
            <a:ext cx="5151438" cy="25483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5" rIns="90748" bIns="45375"/>
          <a:lstStyle/>
          <a:p>
            <a:pPr marL="336488" indent="-336488">
              <a:spcBef>
                <a:spcPct val="80000"/>
              </a:spcBef>
              <a:tabLst>
                <a:tab pos="336488" algn="l"/>
              </a:tabLst>
            </a:pPr>
            <a:r>
              <a:rPr lang="en-US" sz="1600" dirty="0">
                <a:cs typeface="Arial" pitchFamily="34" charset="0"/>
                <a:sym typeface="Symbol" pitchFamily="18" charset="2"/>
              </a:rPr>
              <a:t>	</a:t>
            </a:r>
            <a:r>
              <a:rPr lang="en-US" sz="1600" dirty="0">
                <a:cs typeface="Arial" pitchFamily="34" charset="0"/>
              </a:rPr>
              <a:t>Railroads are near the top among all industries in terms of capital intensity.</a:t>
            </a:r>
          </a:p>
          <a:p>
            <a:pPr marL="336488" indent="-336488">
              <a:spcBef>
                <a:spcPct val="80000"/>
              </a:spcBef>
              <a:tabLst>
                <a:tab pos="336488" algn="l"/>
              </a:tabLst>
            </a:pPr>
            <a:r>
              <a:rPr lang="en-US" sz="1600" dirty="0">
                <a:cs typeface="Arial" pitchFamily="34" charset="0"/>
                <a:sym typeface="Symbol" pitchFamily="18" charset="2"/>
              </a:rPr>
              <a:t>	</a:t>
            </a:r>
            <a:r>
              <a:rPr lang="en-US" sz="1600" dirty="0">
                <a:cs typeface="Arial" pitchFamily="34" charset="0"/>
              </a:rPr>
              <a:t>For example, from 2004-2013, Class I railroads spent 17.2%, on average, of their revenue on capital expenditures. The comparable figure for the average U.S. manufacturer was 2.8%.</a:t>
            </a:r>
          </a:p>
        </p:txBody>
      </p:sp>
    </p:spTree>
    <p:extLst>
      <p:ext uri="{BB962C8B-B14F-4D97-AF65-F5344CB8AC3E}">
        <p14:creationId xmlns:p14="http://schemas.microsoft.com/office/powerpoint/2010/main" val="690704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211FCA-13E4-4861-A2D1-3CA1AC91D148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7D1046-35A8-493E-88E7-A0C583399220}" type="slidenum">
              <a:rPr lang="en-US" altLang="en-US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316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61">
              <a:defRPr sz="2700" b="1">
                <a:solidFill>
                  <a:srgbClr val="FF6600"/>
                </a:solidFill>
                <a:latin typeface="Arial" charset="0"/>
              </a:defRPr>
            </a:lvl1pPr>
            <a:lvl2pPr marL="728963" indent="-280370" defTabSz="912761">
              <a:defRPr sz="2700" b="1">
                <a:solidFill>
                  <a:srgbClr val="FF6600"/>
                </a:solidFill>
                <a:latin typeface="Arial" charset="0"/>
              </a:defRPr>
            </a:lvl2pPr>
            <a:lvl3pPr marL="1121481" indent="-224296" defTabSz="912761">
              <a:defRPr sz="2700" b="1">
                <a:solidFill>
                  <a:srgbClr val="FF6600"/>
                </a:solidFill>
                <a:latin typeface="Arial" charset="0"/>
              </a:defRPr>
            </a:lvl3pPr>
            <a:lvl4pPr marL="1570072" indent="-224296" defTabSz="912761">
              <a:defRPr sz="2700" b="1">
                <a:solidFill>
                  <a:srgbClr val="FF6600"/>
                </a:solidFill>
                <a:latin typeface="Arial" charset="0"/>
              </a:defRPr>
            </a:lvl4pPr>
            <a:lvl5pPr marL="2018666" indent="-224296" defTabSz="912761">
              <a:defRPr sz="2700" b="1">
                <a:solidFill>
                  <a:srgbClr val="FF6600"/>
                </a:solidFill>
                <a:latin typeface="Arial" charset="0"/>
              </a:defRPr>
            </a:lvl5pPr>
            <a:lvl6pPr marL="2467257" indent="-224296" defTabSz="91276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6pPr>
            <a:lvl7pPr marL="2915850" indent="-224296" defTabSz="91276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7pPr>
            <a:lvl8pPr marL="3364442" indent="-224296" defTabSz="91276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8pPr>
            <a:lvl9pPr marL="3813034" indent="-224296" defTabSz="91276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9pPr>
          </a:lstStyle>
          <a:p>
            <a:fld id="{57CB0807-80D4-44F1-A50F-A9B62472E7A0}" type="slidenum">
              <a:rPr lang="en-US" sz="1200" b="0">
                <a:solidFill>
                  <a:schemeClr val="tx1"/>
                </a:solidFill>
                <a:latin typeface="Times" pitchFamily="28" charset="0"/>
              </a:rPr>
              <a:pPr/>
              <a:t>7</a:t>
            </a:fld>
            <a:endParaRPr lang="en-US" sz="1200" b="0">
              <a:solidFill>
                <a:schemeClr val="tx1"/>
              </a:solidFill>
              <a:latin typeface="Times" pitchFamily="28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5095875"/>
            <a:ext cx="4195762" cy="314801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4" indent="-285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2" indent="-2285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93" indent="-2285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33" indent="-2285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74" indent="-2285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15" indent="-2285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56" indent="-2285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96" indent="-2285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C314A1-0D75-49A4-8806-33AFCC0733E9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E91A59-FDAA-438D-9D4B-872AD36A7552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2000" cy="3429000"/>
          </a:xfrm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258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F5457-A330-46F5-AD9C-0DF46791A692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996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394">
              <a:defRPr sz="2800">
                <a:solidFill>
                  <a:srgbClr val="FF6600"/>
                </a:solidFill>
                <a:latin typeface="Arial" charset="0"/>
              </a:defRPr>
            </a:lvl1pPr>
            <a:lvl2pPr marL="735857" indent="-283023" defTabSz="921394">
              <a:defRPr sz="2800">
                <a:solidFill>
                  <a:srgbClr val="FF6600"/>
                </a:solidFill>
                <a:latin typeface="Arial" charset="0"/>
              </a:defRPr>
            </a:lvl2pPr>
            <a:lvl3pPr marL="1132088" indent="-226417" defTabSz="921394">
              <a:defRPr sz="2800">
                <a:solidFill>
                  <a:srgbClr val="FF6600"/>
                </a:solidFill>
                <a:latin typeface="Arial" charset="0"/>
              </a:defRPr>
            </a:lvl3pPr>
            <a:lvl4pPr marL="1584922" indent="-226417" defTabSz="921394">
              <a:defRPr sz="2800">
                <a:solidFill>
                  <a:srgbClr val="FF6600"/>
                </a:solidFill>
                <a:latin typeface="Arial" charset="0"/>
              </a:defRPr>
            </a:lvl4pPr>
            <a:lvl5pPr marL="2037758" indent="-226417" defTabSz="921394">
              <a:defRPr sz="2800">
                <a:solidFill>
                  <a:srgbClr val="FF6600"/>
                </a:solidFill>
                <a:latin typeface="Arial" charset="0"/>
              </a:defRPr>
            </a:lvl5pPr>
            <a:lvl6pPr marL="2490592" indent="-226417" defTabSz="9213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6pPr>
            <a:lvl7pPr marL="2943428" indent="-226417" defTabSz="9213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7pPr>
            <a:lvl8pPr marL="3396263" indent="-226417" defTabSz="9213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8pPr>
            <a:lvl9pPr marL="3849097" indent="-226417" defTabSz="9213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9pPr>
          </a:lstStyle>
          <a:p>
            <a:fld id="{C4D68FF6-C8F4-4875-879E-83D9E4DDBA41}" type="slidenum">
              <a:rPr lang="en-US" sz="1200">
                <a:solidFill>
                  <a:schemeClr val="tx1"/>
                </a:solidFill>
                <a:latin typeface="Times" pitchFamily="18" charset="0"/>
              </a:rPr>
              <a:pPr/>
              <a:t>10</a:t>
            </a:fld>
            <a:endParaRPr 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5057775"/>
            <a:ext cx="4122738" cy="3094038"/>
          </a:xfrm>
          <a:ln/>
        </p:spPr>
      </p:sp>
    </p:spTree>
    <p:extLst>
      <p:ext uri="{BB962C8B-B14F-4D97-AF65-F5344CB8AC3E}">
        <p14:creationId xmlns:p14="http://schemas.microsoft.com/office/powerpoint/2010/main" val="336803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00388" y="4225925"/>
            <a:ext cx="3194050" cy="2397125"/>
          </a:xfrm>
          <a:ln/>
        </p:spPr>
      </p:sp>
    </p:spTree>
    <p:extLst>
      <p:ext uri="{BB962C8B-B14F-4D97-AF65-F5344CB8AC3E}">
        <p14:creationId xmlns:p14="http://schemas.microsoft.com/office/powerpoint/2010/main" val="354200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F5457-A330-46F5-AD9C-0DF46791A692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961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 sz="2700" b="1">
                <a:solidFill>
                  <a:srgbClr val="FF6600"/>
                </a:solidFill>
                <a:latin typeface="Arial" charset="0"/>
              </a:defRPr>
            </a:lvl1pPr>
            <a:lvl2pPr marL="729057" indent="-280406" defTabSz="912879">
              <a:defRPr sz="2700" b="1">
                <a:solidFill>
                  <a:srgbClr val="FF6600"/>
                </a:solidFill>
                <a:latin typeface="Arial" charset="0"/>
              </a:defRPr>
            </a:lvl2pPr>
            <a:lvl3pPr marL="1121626" indent="-224325" defTabSz="912879">
              <a:defRPr sz="2700" b="1">
                <a:solidFill>
                  <a:srgbClr val="FF6600"/>
                </a:solidFill>
                <a:latin typeface="Arial" charset="0"/>
              </a:defRPr>
            </a:lvl3pPr>
            <a:lvl4pPr marL="1570276" indent="-224325" defTabSz="912879">
              <a:defRPr sz="2700" b="1">
                <a:solidFill>
                  <a:srgbClr val="FF6600"/>
                </a:solidFill>
                <a:latin typeface="Arial" charset="0"/>
              </a:defRPr>
            </a:lvl4pPr>
            <a:lvl5pPr marL="2018927" indent="-224325" defTabSz="912879">
              <a:defRPr sz="2700" b="1">
                <a:solidFill>
                  <a:srgbClr val="FF6600"/>
                </a:solidFill>
                <a:latin typeface="Arial" charset="0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6600"/>
                </a:solidFill>
                <a:latin typeface="Arial" charset="0"/>
              </a:defRPr>
            </a:lvl9pPr>
          </a:lstStyle>
          <a:p>
            <a:fld id="{5444D61E-45DE-4290-AC71-DD0D59F01B36}" type="slidenum">
              <a:rPr lang="en-US" sz="1200" b="0">
                <a:solidFill>
                  <a:schemeClr val="tx1"/>
                </a:solidFill>
                <a:latin typeface="Times" pitchFamily="28" charset="0"/>
              </a:rPr>
              <a:pPr/>
              <a:t>20</a:t>
            </a:fld>
            <a:endParaRPr lang="en-US" sz="1200" b="0" dirty="0">
              <a:solidFill>
                <a:schemeClr val="tx1"/>
              </a:solidFill>
              <a:latin typeface="Times" pitchFamily="28" charset="0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5335588"/>
            <a:ext cx="4038600" cy="3028950"/>
          </a:xfrm>
          <a:ln/>
        </p:spPr>
      </p:sp>
      <p:sp>
        <p:nvSpPr>
          <p:cNvPr id="4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521804" y="677937"/>
            <a:ext cx="5963478" cy="36410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94" tIns="43147" rIns="86294" bIns="43147"/>
          <a:lstStyle/>
          <a:p>
            <a:pPr marL="336488" indent="-336488">
              <a:spcAft>
                <a:spcPts val="589"/>
              </a:spcAft>
            </a:pPr>
            <a:r>
              <a:rPr lang="en-US" sz="1500" dirty="0">
                <a:latin typeface="Times" pitchFamily="28" charset="0"/>
                <a:sym typeface="Symbol" pitchFamily="18" charset="2"/>
              </a:rPr>
              <a:t>	</a:t>
            </a:r>
            <a:r>
              <a:rPr lang="en-US" sz="1500" dirty="0">
                <a:latin typeface="Times" pitchFamily="28" charset="0"/>
              </a:rPr>
              <a:t>Personnel are clearly a key determinant of rail capacity and service, and RRs have been aggressively hiring and training new employees.  </a:t>
            </a:r>
          </a:p>
          <a:p>
            <a:pPr marL="336488" indent="-336488">
              <a:spcAft>
                <a:spcPts val="589"/>
              </a:spcAft>
            </a:pPr>
            <a:r>
              <a:rPr lang="en-US" sz="1500" dirty="0">
                <a:latin typeface="Times" pitchFamily="28" charset="0"/>
                <a:sym typeface="Symbol" pitchFamily="18" charset="2"/>
              </a:rPr>
              <a:t>	</a:t>
            </a:r>
            <a:r>
              <a:rPr lang="en-US" sz="1500" dirty="0">
                <a:latin typeface="Times" pitchFamily="28" charset="0"/>
              </a:rPr>
              <a:t>Like every other major U.S. industry, freight railroads saw a reduction in employees during the “Great Recession,” but there has been a significant recovery in rail employment since then, including a sharp surge since the beginning of 2014 when existing service problems began in earnest.  </a:t>
            </a:r>
          </a:p>
          <a:p>
            <a:pPr marL="336488" indent="-336488">
              <a:spcAft>
                <a:spcPts val="589"/>
              </a:spcAft>
              <a:defRPr sz="1000"/>
            </a:pPr>
            <a:r>
              <a:rPr lang="en-US" sz="1500" dirty="0">
                <a:latin typeface="Times" pitchFamily="28" charset="0"/>
                <a:sym typeface="Symbol" pitchFamily="18" charset="2"/>
              </a:rPr>
              <a:t>	Since mid-2015, a decline in rail employment due to lower rail traffic levels.</a:t>
            </a:r>
          </a:p>
        </p:txBody>
      </p:sp>
    </p:spTree>
    <p:extLst>
      <p:ext uri="{BB962C8B-B14F-4D97-AF65-F5344CB8AC3E}">
        <p14:creationId xmlns:p14="http://schemas.microsoft.com/office/powerpoint/2010/main" val="335448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F5457-A330-46F5-AD9C-0DF46791A692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158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3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3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47800" y="533400"/>
            <a:ext cx="7315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2FA790-952D-4E3F-B654-37B466D0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4027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47800" y="1676400"/>
            <a:ext cx="7162800" cy="2514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EC58AD-65AC-46BA-AF2F-DE27B8A2D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7662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7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7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2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3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2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8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C53B-8E50-436D-802B-F14B087345F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272F-AC08-4EBE-8674-D5C14DAF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517263B0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BH18@mindspring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2016 ABH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It’s always something – </a:t>
            </a:r>
            <a:r>
              <a:rPr lang="en-US" sz="5100" b="1" i="1" dirty="0" smtClean="0">
                <a:solidFill>
                  <a:schemeClr val="tx2"/>
                </a:solidFill>
              </a:rPr>
              <a:t>The </a:t>
            </a:r>
            <a:r>
              <a:rPr lang="en-US" sz="5100" b="1" i="1" u="sng" dirty="0" smtClean="0">
                <a:solidFill>
                  <a:schemeClr val="tx2"/>
                </a:solidFill>
              </a:rPr>
              <a:t>Rail Renaissance</a:t>
            </a:r>
            <a:r>
              <a:rPr lang="en-US" sz="5100" b="1" i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5100" b="1" i="1" dirty="0">
                <a:solidFill>
                  <a:schemeClr val="tx2"/>
                </a:solidFill>
              </a:rPr>
              <a:t>&amp;</a:t>
            </a:r>
            <a:r>
              <a:rPr lang="en-US" sz="5100" b="1" i="1" dirty="0" smtClean="0">
                <a:solidFill>
                  <a:schemeClr val="tx2"/>
                </a:solidFill>
              </a:rPr>
              <a:t> the Brave New World </a:t>
            </a:r>
          </a:p>
          <a:p>
            <a:r>
              <a:rPr lang="en-US" sz="5100" b="1" dirty="0" smtClean="0">
                <a:solidFill>
                  <a:schemeClr val="accent4"/>
                </a:solidFill>
              </a:rPr>
              <a:t>NUTC</a:t>
            </a:r>
            <a:r>
              <a:rPr lang="en-US" sz="5100" b="1" dirty="0" smtClean="0">
                <a:solidFill>
                  <a:srgbClr val="00B050"/>
                </a:solidFill>
              </a:rPr>
              <a:t>/TRF </a:t>
            </a:r>
            <a:r>
              <a:rPr lang="en-US" sz="5100" b="1" dirty="0" err="1" smtClean="0">
                <a:solidFill>
                  <a:srgbClr val="00B050"/>
                </a:solidFill>
              </a:rPr>
              <a:t>Sandhouse</a:t>
            </a:r>
            <a:r>
              <a:rPr lang="en-US" sz="5100" b="1" dirty="0" smtClean="0">
                <a:solidFill>
                  <a:srgbClr val="00B050"/>
                </a:solidFill>
              </a:rPr>
              <a:t> Xmas Luncheon!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i="1" dirty="0" err="1" smtClean="0">
                <a:solidFill>
                  <a:srgbClr val="00B0F0"/>
                </a:solidFill>
              </a:rPr>
              <a:t>abh</a:t>
            </a:r>
            <a:r>
              <a:rPr lang="en-US" i="1" dirty="0" smtClean="0">
                <a:solidFill>
                  <a:srgbClr val="00B0F0"/>
                </a:solidFill>
              </a:rPr>
              <a:t> consulting </a:t>
            </a:r>
          </a:p>
          <a:p>
            <a:r>
              <a:rPr lang="en-US" dirty="0" smtClean="0"/>
              <a:t>December</a:t>
            </a:r>
            <a:r>
              <a:rPr lang="en-US" dirty="0" smtClean="0"/>
              <a:t>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NYC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371600" y="80963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4469"/>
                </a:solidFill>
              </a:rPr>
              <a:t>Railroads Help Keep Coal-Based </a:t>
            </a:r>
            <a:r>
              <a:rPr lang="en-US" sz="4000" b="1" dirty="0" smtClean="0">
                <a:solidFill>
                  <a:srgbClr val="004469"/>
                </a:solidFill>
              </a:rPr>
              <a:t>Electricity</a:t>
            </a:r>
            <a:endParaRPr lang="en-US" sz="4000" b="1" dirty="0">
              <a:solidFill>
                <a:srgbClr val="004469"/>
              </a:solidFill>
            </a:endParaRPr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3500" y="6553200"/>
            <a:ext cx="11557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B93A0BA2-F25A-4777-BE1D-089006536897}" type="slidenum">
              <a:rPr lang="en-US" sz="1200">
                <a:solidFill>
                  <a:schemeClr val="bg1"/>
                </a:solidFill>
              </a:rPr>
              <a:pPr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05475" y="6557963"/>
            <a:ext cx="335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ASSOCIATION OF AMERICAN RAILROADS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56" y="228600"/>
            <a:ext cx="82820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833GoldenDriller(Tulsa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63" y="0"/>
            <a:ext cx="5145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97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Shale-Related Rail Traffic </a:t>
            </a:r>
            <a:br>
              <a:rPr lang="en-US" dirty="0"/>
            </a:br>
            <a:r>
              <a:rPr lang="en-US" dirty="0"/>
              <a:t>Relative to Coal Loadings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89208"/>
              </p:ext>
            </p:extLst>
          </p:nvPr>
        </p:nvGraphicFramePr>
        <p:xfrm>
          <a:off x="0" y="1270089"/>
          <a:ext cx="9144000" cy="558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21407" y="2174973"/>
            <a:ext cx="1428596" cy="255747"/>
            <a:chOff x="1021397" y="1819275"/>
            <a:chExt cx="1428596" cy="25574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143000" y="1819275"/>
              <a:ext cx="1114425" cy="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21397" y="1828800"/>
              <a:ext cx="1428596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 Qtr. Avg. 1,754,908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23414" y="4921340"/>
            <a:ext cx="1283671" cy="314655"/>
            <a:chOff x="1118787" y="4565634"/>
            <a:chExt cx="1451566" cy="314653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158771" y="4565634"/>
              <a:ext cx="1242350" cy="425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8787" y="4634067"/>
              <a:ext cx="1451566" cy="24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 Qtr. Avg. 77,644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0741" y="2910910"/>
            <a:ext cx="1428596" cy="599583"/>
            <a:chOff x="6082628" y="2250419"/>
            <a:chExt cx="1428596" cy="59958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21366" y="2579158"/>
              <a:ext cx="822960" cy="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082628" y="2603780"/>
              <a:ext cx="1428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 Qtr. Avg. 1,389,835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63454" y="2250419"/>
              <a:ext cx="686406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-365,073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83981" y="4282552"/>
            <a:ext cx="1322798" cy="638777"/>
            <a:chOff x="6155373" y="3926859"/>
            <a:chExt cx="1322798" cy="63877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280150" y="4285545"/>
              <a:ext cx="1097280" cy="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155373" y="4319413"/>
              <a:ext cx="1322798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 Qtr. Avg. 204,778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56820" y="3926859"/>
              <a:ext cx="718466" cy="246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+127,134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48266" y="6536536"/>
            <a:ext cx="3595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Source: Surface Transportation Board, PLG Analysis March 2016</a:t>
            </a:r>
          </a:p>
        </p:txBody>
      </p:sp>
    </p:spTree>
    <p:extLst>
      <p:ext uri="{BB962C8B-B14F-4D97-AF65-F5344CB8AC3E}">
        <p14:creationId xmlns:p14="http://schemas.microsoft.com/office/powerpoint/2010/main" val="314957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jrader\Pictures\2013 Misc A\oil-train.jpg"/>
          <p:cNvPicPr>
            <a:picLocks noChangeAspect="1" noChangeArrowheads="1"/>
          </p:cNvPicPr>
          <p:nvPr/>
        </p:nvPicPr>
        <p:blipFill rotWithShape="1">
          <a:blip r:embed="rId2"/>
          <a:srcRect l="11765"/>
          <a:stretch/>
        </p:blipFill>
        <p:spPr bwMode="auto">
          <a:xfrm>
            <a:off x="0" y="0"/>
            <a:ext cx="9144000" cy="688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428559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2800" dirty="0"/>
              <a:t>New Energy Rail Growth Story </a:t>
            </a:r>
            <a:r>
              <a:rPr lang="en-US" altLang="en-US" sz="2800" dirty="0" smtClean="0"/>
              <a:t>– </a:t>
            </a:r>
          </a:p>
          <a:p>
            <a:r>
              <a:rPr lang="en-US" altLang="en-US" sz="2800" dirty="0" smtClean="0"/>
              <a:t>Crude &amp; </a:t>
            </a:r>
            <a:r>
              <a:rPr lang="en-US" altLang="en-US" sz="2800" dirty="0"/>
              <a:t>Frac Sand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652890"/>
              </p:ext>
            </p:extLst>
          </p:nvPr>
        </p:nvGraphicFramePr>
        <p:xfrm>
          <a:off x="304800" y="1371600"/>
          <a:ext cx="8610600" cy="483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0" y="6172200"/>
            <a:ext cx="6096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 (Freight Commodity Statistics)</a:t>
            </a:r>
            <a:endParaRPr lang="en-US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8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Linings?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 smtClean="0"/>
              <a:t>Service (&amp; Safety) Recovery Trend (Capex Pays Off)</a:t>
            </a:r>
          </a:p>
          <a:p>
            <a:r>
              <a:rPr lang="en-US" sz="2800" i="1" dirty="0"/>
              <a:t>Productivity (&amp; volume</a:t>
            </a:r>
            <a:r>
              <a:rPr lang="en-US" sz="2800" i="1" dirty="0" smtClean="0"/>
              <a:t>?) Inflection</a:t>
            </a:r>
          </a:p>
          <a:p>
            <a:r>
              <a:rPr lang="en-US" sz="2800" dirty="0" smtClean="0"/>
              <a:t>Restoration </a:t>
            </a:r>
            <a:r>
              <a:rPr lang="en-US" sz="2800" dirty="0"/>
              <a:t>of the “Grand Bargain” </a:t>
            </a:r>
            <a:endParaRPr lang="en-US" sz="2800" dirty="0" smtClean="0"/>
          </a:p>
          <a:p>
            <a:r>
              <a:rPr lang="en-US" sz="2800" dirty="0" smtClean="0"/>
              <a:t>Reduced (N/T) Political Pressure</a:t>
            </a:r>
          </a:p>
          <a:p>
            <a:r>
              <a:rPr lang="en-US" sz="2800" dirty="0" smtClean="0"/>
              <a:t>Coal “stabilization” (Part Two)??</a:t>
            </a:r>
          </a:p>
          <a:p>
            <a:r>
              <a:rPr lang="en-US" sz="2800" dirty="0" smtClean="0"/>
              <a:t>IM (etc.) latent demand….Bi-Modal results; Ag</a:t>
            </a:r>
          </a:p>
          <a:p>
            <a:r>
              <a:rPr lang="en-US" sz="2800" dirty="0" smtClean="0"/>
              <a:t>Gas-fired Industrial Buildout; Southbound migration of industry</a:t>
            </a:r>
          </a:p>
          <a:p>
            <a:r>
              <a:rPr lang="en-US" sz="2800" i="1" dirty="0" smtClean="0"/>
              <a:t>Revised </a:t>
            </a:r>
            <a:r>
              <a:rPr lang="en-US" sz="2800" i="1" dirty="0" err="1" smtClean="0"/>
              <a:t>MoW</a:t>
            </a:r>
            <a:r>
              <a:rPr lang="en-US" sz="2800" i="1" dirty="0" smtClean="0"/>
              <a:t> Capex (GTMs/Mix) frees CF/2017+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8343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“Grand Bargain”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i="1" dirty="0"/>
              <a:t>In return for higher prices (&amp; ROI), rails spend, increase capacity &amp; improve service</a:t>
            </a:r>
            <a:r>
              <a:rPr lang="en-US" sz="2800" dirty="0"/>
              <a:t> (2005-2012) – The unstated </a:t>
            </a:r>
            <a:r>
              <a:rPr lang="en-US" sz="2800" b="1" dirty="0"/>
              <a:t>“Grand Bargain”</a:t>
            </a:r>
          </a:p>
          <a:p>
            <a:pPr>
              <a:defRPr/>
            </a:pPr>
            <a:r>
              <a:rPr lang="en-US" sz="2800" dirty="0"/>
              <a:t>Rails gain pricing power (~2003) &amp; F/S</a:t>
            </a:r>
          </a:p>
          <a:p>
            <a:pPr>
              <a:defRPr/>
            </a:pPr>
            <a:r>
              <a:rPr lang="en-US" sz="2800" dirty="0"/>
              <a:t>Rails (re) Gain Market Share</a:t>
            </a:r>
          </a:p>
          <a:p>
            <a:pPr>
              <a:defRPr/>
            </a:pPr>
            <a:r>
              <a:rPr lang="en-US" sz="2800" dirty="0"/>
              <a:t>Rails Spend Cash “Disproportionately” on Capex (~18-20% of revenues)</a:t>
            </a:r>
            <a:endParaRPr lang="en-US" sz="2800" b="1" dirty="0"/>
          </a:p>
          <a:p>
            <a:pPr>
              <a:defRPr/>
            </a:pPr>
            <a:r>
              <a:rPr lang="en-US" sz="2800" dirty="0"/>
              <a:t>Promotes “</a:t>
            </a:r>
            <a:r>
              <a:rPr lang="en-US" sz="2800" i="1" dirty="0">
                <a:solidFill>
                  <a:srgbClr val="00B050"/>
                </a:solidFill>
              </a:rPr>
              <a:t>Virtuous Circle</a:t>
            </a:r>
            <a:r>
              <a:rPr lang="en-US" sz="2800" dirty="0"/>
              <a:t>” – all stakeholders benefit</a:t>
            </a:r>
          </a:p>
          <a:p>
            <a:pPr>
              <a:defRPr/>
            </a:pPr>
            <a:r>
              <a:rPr lang="en-US" sz="2800" dirty="0"/>
              <a:t>Under challenge, perceived and real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2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Future Growth Potential (Revised)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en-US" sz="3600" b="1" dirty="0"/>
              <a:t>Secular stories </a:t>
            </a:r>
            <a:r>
              <a:rPr lang="en-US" altLang="en-US" sz="3600" b="1" dirty="0" smtClean="0"/>
              <a:t>and specific </a:t>
            </a:r>
            <a:r>
              <a:rPr lang="en-US" altLang="en-US" sz="3600" b="1" dirty="0"/>
              <a:t>targeted </a:t>
            </a:r>
            <a:r>
              <a:rPr lang="en-US" altLang="en-US" sz="3600" b="1" dirty="0" smtClean="0"/>
              <a:t>sectors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(in order)….</a:t>
            </a:r>
          </a:p>
          <a:p>
            <a:pPr marL="8572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altLang="en-US" sz="3200" b="1" i="1" dirty="0">
                <a:solidFill>
                  <a:srgbClr val="00B050"/>
                </a:solidFill>
              </a:rPr>
              <a:t>Intermodal</a:t>
            </a:r>
            <a:r>
              <a:rPr lang="en-US" altLang="en-US" sz="3200" b="1" dirty="0"/>
              <a:t> </a:t>
            </a:r>
            <a:r>
              <a:rPr lang="en-US" altLang="en-US" sz="3200" dirty="0"/>
              <a:t>– international </a:t>
            </a:r>
            <a:r>
              <a:rPr lang="en-US" altLang="en-US" sz="3200" i="1" dirty="0"/>
              <a:t>and now </a:t>
            </a:r>
            <a:r>
              <a:rPr lang="en-US" altLang="en-US" sz="3200" dirty="0"/>
              <a:t>domestic</a:t>
            </a:r>
          </a:p>
          <a:p>
            <a:pPr marL="8572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altLang="en-US" sz="3200" b="1" i="1" dirty="0" smtClean="0">
                <a:solidFill>
                  <a:srgbClr val="00B050"/>
                </a:solidFill>
              </a:rPr>
              <a:t>Chemicals/re-industrialization</a:t>
            </a:r>
            <a:r>
              <a:rPr lang="en-US" altLang="en-US" sz="3200" b="1" i="1" dirty="0">
                <a:solidFill>
                  <a:srgbClr val="00B050"/>
                </a:solidFill>
              </a:rPr>
              <a:t>?</a:t>
            </a:r>
            <a:r>
              <a:rPr lang="en-US" altLang="en-US" sz="3200" dirty="0"/>
              <a:t> Near-sourcing/</a:t>
            </a:r>
            <a:r>
              <a:rPr lang="en-US" altLang="en-US" sz="3200" i="1" dirty="0"/>
              <a:t>Mexico</a:t>
            </a:r>
          </a:p>
          <a:p>
            <a:pPr marL="8572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altLang="en-US" sz="3200" b="1" i="1" dirty="0">
                <a:solidFill>
                  <a:srgbClr val="00B050"/>
                </a:solidFill>
              </a:rPr>
              <a:t>Cyclical recovery</a:t>
            </a:r>
            <a:r>
              <a:rPr lang="en-US" altLang="en-US" sz="3200" dirty="0"/>
              <a:t> – </a:t>
            </a:r>
            <a:r>
              <a:rPr lang="en-US" altLang="en-US" sz="3200" u="sng" dirty="0"/>
              <a:t>housing</a:t>
            </a:r>
            <a:r>
              <a:rPr lang="en-US" altLang="en-US" sz="3200" dirty="0"/>
              <a:t>, </a:t>
            </a:r>
            <a:r>
              <a:rPr lang="en-US" altLang="en-US" sz="3200" dirty="0" smtClean="0"/>
              <a:t>steel, autos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marL="8572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altLang="en-US" sz="3200" b="1" dirty="0">
                <a:solidFill>
                  <a:srgbClr val="00B050"/>
                </a:solidFill>
              </a:rPr>
              <a:t>Grain &amp; Food</a:t>
            </a:r>
            <a:r>
              <a:rPr lang="en-US" altLang="en-US" sz="3200" b="1" dirty="0"/>
              <a:t> </a:t>
            </a:r>
            <a:r>
              <a:rPr lang="en-US" altLang="en-US" sz="3200" dirty="0"/>
              <a:t>– </a:t>
            </a:r>
            <a:r>
              <a:rPr lang="en-US" altLang="en-US" sz="3200" dirty="0" smtClean="0"/>
              <a:t>Exports up 10% this CY?  NA still the </a:t>
            </a:r>
            <a:r>
              <a:rPr lang="en-US" altLang="en-US" sz="3200" dirty="0"/>
              <a:t>world’s breadbasket, </a:t>
            </a:r>
            <a:r>
              <a:rPr lang="en-US" altLang="en-US" sz="3200" dirty="0" smtClean="0"/>
              <a:t>but obviously (un)</a:t>
            </a:r>
            <a:r>
              <a:rPr lang="en-US" altLang="en-US" sz="3200" i="1" dirty="0" smtClean="0"/>
              <a:t>predictable?</a:t>
            </a:r>
          </a:p>
          <a:p>
            <a:pPr marL="8572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altLang="en-US" sz="4000" b="1" i="1" u="sng" dirty="0" smtClean="0">
                <a:solidFill>
                  <a:schemeClr val="tx2"/>
                </a:solidFill>
              </a:rPr>
              <a:t>Car-load merchandise – capacity available!</a:t>
            </a:r>
            <a:endParaRPr lang="en-US" altLang="en-US" sz="4000" b="1" i="1" u="sng" dirty="0">
              <a:solidFill>
                <a:schemeClr val="tx2"/>
              </a:solidFill>
            </a:endParaRPr>
          </a:p>
          <a:p>
            <a:pPr marL="8572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altLang="en-US" sz="3200" b="1" dirty="0"/>
              <a:t>Shale/oil/sand</a:t>
            </a:r>
            <a:r>
              <a:rPr lang="en-US" altLang="en-US" sz="3200" dirty="0"/>
              <a:t> – demonstrated “flexibility”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marL="85725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altLang="en-US" sz="3200" b="1" dirty="0"/>
              <a:t>Other rail opportunities</a:t>
            </a:r>
            <a:r>
              <a:rPr lang="en-US" altLang="en-US" sz="3200" dirty="0"/>
              <a:t> exist but in smaller scale: for ex: The manifest/carload “problem”</a:t>
            </a:r>
          </a:p>
          <a:p>
            <a:pPr marL="1314450" lvl="1" indent="-225425">
              <a:spcBef>
                <a:spcPts val="600"/>
              </a:spcBef>
              <a:buFont typeface="Palatino Linotype" panose="02040502050505030304" pitchFamily="18" charset="0"/>
              <a:buChar char="-"/>
              <a:defRPr/>
            </a:pPr>
            <a:r>
              <a:rPr lang="en-US" altLang="en-US" sz="2400" dirty="0"/>
              <a:t>Unitization</a:t>
            </a:r>
          </a:p>
          <a:p>
            <a:pPr marL="1314450" lvl="1" indent="-225425">
              <a:spcBef>
                <a:spcPts val="600"/>
              </a:spcBef>
              <a:buFont typeface="Palatino Linotype" panose="02040502050505030304" pitchFamily="18" charset="0"/>
              <a:buChar char="-"/>
              <a:defRPr/>
            </a:pPr>
            <a:r>
              <a:rPr lang="en-US" altLang="en-US" sz="2400" dirty="0"/>
              <a:t>Industrial Products/MSW</a:t>
            </a:r>
          </a:p>
          <a:p>
            <a:pPr marL="1314450" lvl="1" indent="-225425">
              <a:spcBef>
                <a:spcPts val="600"/>
              </a:spcBef>
              <a:buFont typeface="Palatino Linotype" panose="02040502050505030304" pitchFamily="18" charset="0"/>
              <a:buChar char="-"/>
              <a:defRPr/>
            </a:pPr>
            <a:r>
              <a:rPr lang="en-US" altLang="en-US" sz="2400" dirty="0"/>
              <a:t>Perishables</a:t>
            </a:r>
          </a:p>
        </p:txBody>
      </p:sp>
    </p:spTree>
    <p:extLst>
      <p:ext uri="{BB962C8B-B14F-4D97-AF65-F5344CB8AC3E}">
        <p14:creationId xmlns:p14="http://schemas.microsoft.com/office/powerpoint/2010/main" val="3862921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u="sng" dirty="0" smtClean="0"/>
              <a:t>Issues for RR &amp; Intermodal 2017-21</a:t>
            </a:r>
            <a:r>
              <a:rPr lang="en-US" altLang="en-US" sz="2450" dirty="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1268760"/>
            <a:ext cx="7772400" cy="4572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Return to Growth</a:t>
            </a:r>
            <a:r>
              <a:rPr lang="en-US" altLang="en-US" sz="2800" dirty="0" smtClean="0"/>
              <a:t>? 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Fight over </a:t>
            </a:r>
            <a:r>
              <a:rPr lang="en-US" altLang="en-US" sz="2800" dirty="0" smtClean="0"/>
              <a:t>Capital – </a:t>
            </a:r>
            <a:r>
              <a:rPr lang="en-US" altLang="en-US" sz="2800" dirty="0" err="1" smtClean="0"/>
              <a:t>MoW</a:t>
            </a:r>
            <a:r>
              <a:rPr lang="en-US" altLang="en-US" sz="2800" dirty="0" smtClean="0"/>
              <a:t> vs Buybacks?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M&amp;A Fight fallout effect on Capex?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RR P</a:t>
            </a:r>
            <a:r>
              <a:rPr lang="en-US" altLang="en-US" sz="2800" dirty="0" smtClean="0"/>
              <a:t>ricing </a:t>
            </a:r>
            <a:r>
              <a:rPr lang="en-US" altLang="en-US" sz="2800" dirty="0" smtClean="0"/>
              <a:t>Power Still?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Factors: Oil Prices, Consumer </a:t>
            </a:r>
            <a:r>
              <a:rPr lang="en-US" altLang="en-US" sz="2800" dirty="0" smtClean="0"/>
              <a:t>Spend/GDP, </a:t>
            </a:r>
            <a:r>
              <a:rPr lang="en-US" altLang="en-US" sz="2800" dirty="0" smtClean="0"/>
              <a:t>Truck Capacity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Infrastructure Advantage (vs subsidized highway)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Trade and the Panama Canal impacts</a:t>
            </a:r>
            <a:r>
              <a:rPr lang="en-US" altLang="en-US" sz="2800" dirty="0" smtClean="0"/>
              <a:t>? NAFTA?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Rail </a:t>
            </a:r>
            <a:r>
              <a:rPr lang="en-US" altLang="en-US" sz="2800" dirty="0"/>
              <a:t>S</a:t>
            </a:r>
            <a:r>
              <a:rPr lang="en-US" altLang="en-US" sz="2800" dirty="0" smtClean="0"/>
              <a:t>ervice </a:t>
            </a:r>
            <a:r>
              <a:rPr lang="en-US" altLang="en-US" sz="2800" dirty="0" smtClean="0"/>
              <a:t>(&amp; Safety) </a:t>
            </a:r>
            <a:r>
              <a:rPr lang="en-US" altLang="en-US" sz="2800" dirty="0" smtClean="0"/>
              <a:t>Improvements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Coal stabilization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Driverless beats One Man Crews to the market?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C8474-F5BE-493B-BA16-FF1F0833B3CB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8475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Respond to 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“Traditional Response” – cost cutting</a:t>
            </a:r>
          </a:p>
          <a:p>
            <a:r>
              <a:rPr lang="en-US" dirty="0" smtClean="0"/>
              <a:t>Strategic response to secular changes – coal</a:t>
            </a:r>
          </a:p>
          <a:p>
            <a:r>
              <a:rPr lang="en-US" dirty="0" smtClean="0"/>
              <a:t>Capex response – TBD (stakeholder division?)</a:t>
            </a:r>
          </a:p>
          <a:p>
            <a:r>
              <a:rPr lang="en-US" dirty="0" smtClean="0"/>
              <a:t>Radical change (ex. M&amp;A)?</a:t>
            </a:r>
          </a:p>
          <a:p>
            <a:r>
              <a:rPr lang="en-US" dirty="0" smtClean="0"/>
              <a:t>(Continue to) Focus </a:t>
            </a:r>
            <a:r>
              <a:rPr lang="en-US" dirty="0" smtClean="0"/>
              <a:t>on growth </a:t>
            </a:r>
            <a:r>
              <a:rPr lang="en-US" dirty="0" smtClean="0"/>
              <a:t>areas </a:t>
            </a:r>
            <a:endParaRPr lang="en-US" dirty="0" smtClean="0"/>
          </a:p>
          <a:p>
            <a:r>
              <a:rPr lang="en-US" dirty="0" smtClean="0"/>
              <a:t>Retain </a:t>
            </a:r>
            <a:r>
              <a:rPr lang="en-US" dirty="0" smtClean="0"/>
              <a:t>concentration </a:t>
            </a:r>
            <a:r>
              <a:rPr lang="en-US" dirty="0" smtClean="0"/>
              <a:t>on Service &amp; </a:t>
            </a:r>
            <a:r>
              <a:rPr lang="en-US" dirty="0" smtClean="0"/>
              <a:t>Productivity</a:t>
            </a:r>
          </a:p>
          <a:p>
            <a:r>
              <a:rPr lang="en-US" dirty="0" smtClean="0"/>
              <a:t>Innovate!  (“regain tech ‘mojo’’)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2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73" y="76200"/>
            <a:ext cx="913938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Deregulation </a:t>
            </a:r>
            <a:r>
              <a:rPr lang="en-US" dirty="0" smtClean="0"/>
              <a:t>&amp; </a:t>
            </a:r>
            <a:r>
              <a:rPr lang="en-US" dirty="0"/>
              <a:t>Vertical </a:t>
            </a:r>
            <a:r>
              <a:rPr lang="en-US" dirty="0" smtClean="0"/>
              <a:t>Integration </a:t>
            </a:r>
            <a:r>
              <a:rPr lang="en-US" dirty="0"/>
              <a:t>Works!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520349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3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13283"/>
              </p:ext>
            </p:extLst>
          </p:nvPr>
        </p:nvGraphicFramePr>
        <p:xfrm>
          <a:off x="228600" y="1295400"/>
          <a:ext cx="8686800" cy="503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71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Class I Railroad Employment</a:t>
            </a:r>
          </a:p>
        </p:txBody>
      </p:sp>
      <p:sp>
        <p:nvSpPr>
          <p:cNvPr id="62472" name="Rectangle 5"/>
          <p:cNvSpPr>
            <a:spLocks noChangeArrowheads="1"/>
          </p:cNvSpPr>
          <p:nvPr/>
        </p:nvSpPr>
        <p:spPr bwMode="auto">
          <a:xfrm>
            <a:off x="1447800" y="6077635"/>
            <a:ext cx="5638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Source: STB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2484" name="Slide Number Placeholder 5"/>
          <p:cNvSpPr txBox="1">
            <a:spLocks noGrp="1"/>
          </p:cNvSpPr>
          <p:nvPr/>
        </p:nvSpPr>
        <p:spPr bwMode="auto">
          <a:xfrm>
            <a:off x="63500" y="6553200"/>
            <a:ext cx="1155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/>
            <a:r>
              <a:rPr lang="en-US" sz="1200" b="0" dirty="0">
                <a:solidFill>
                  <a:schemeClr val="bg1"/>
                </a:solidFill>
              </a:rPr>
              <a:t>SLIDE </a:t>
            </a:r>
            <a:fld id="{02E18F4A-9FC0-4555-8413-855B5DF358CB}" type="slidenum">
              <a:rPr lang="en-US" sz="1200" b="0">
                <a:solidFill>
                  <a:schemeClr val="bg1"/>
                </a:solidFill>
              </a:rPr>
              <a:pPr algn="ctr"/>
              <a:t>20</a:t>
            </a:fld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447800" y="5562600"/>
            <a:ext cx="73914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415D"/>
                </a:solidFill>
              </a:rPr>
              <a:t> 2008     2009     2010      2011     2012     2013      2014     2015     2016</a:t>
            </a:r>
            <a:endParaRPr lang="en-US" sz="2000" b="1" dirty="0">
              <a:solidFill>
                <a:srgbClr val="00415D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705475" y="6557963"/>
            <a:ext cx="335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en-US" sz="1200" b="0" dirty="0">
                <a:solidFill>
                  <a:schemeClr val="bg1"/>
                </a:solidFill>
              </a:rPr>
              <a:t>ASSOCIATION OF AMERICAN RAILROADS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779DAC6-1B90-4B7D-8A8A-EA6F27B4D2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40" y="1166019"/>
            <a:ext cx="5871519" cy="4525963"/>
          </a:xfrm>
        </p:spPr>
      </p:pic>
    </p:spTree>
    <p:extLst>
      <p:ext uri="{BB962C8B-B14F-4D97-AF65-F5344CB8AC3E}">
        <p14:creationId xmlns:p14="http://schemas.microsoft.com/office/powerpoint/2010/main" val="3907061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Critical to the “</a:t>
            </a:r>
            <a:r>
              <a:rPr lang="en-US" sz="2800" i="1" u="sng" dirty="0" smtClean="0">
                <a:solidFill>
                  <a:srgbClr val="00B050"/>
                </a:solidFill>
              </a:rPr>
              <a:t>RR Renaissance</a:t>
            </a:r>
            <a:r>
              <a:rPr lang="en-US" sz="2800" dirty="0" smtClean="0"/>
              <a:t>” has been Capex</a:t>
            </a:r>
          </a:p>
          <a:p>
            <a:r>
              <a:rPr lang="en-US" sz="2800" dirty="0" smtClean="0"/>
              <a:t>Private vs public capital (failing US infrastructure)</a:t>
            </a:r>
          </a:p>
          <a:p>
            <a:r>
              <a:rPr lang="en-US" sz="2800" dirty="0" smtClean="0"/>
              <a:t>Capex sparked by growth and ROI prospects – examples: IM, CBR</a:t>
            </a:r>
          </a:p>
          <a:p>
            <a:r>
              <a:rPr lang="en-US" sz="2800" dirty="0" smtClean="0"/>
              <a:t>“Open Access” antithetical to this….right?</a:t>
            </a:r>
          </a:p>
          <a:p>
            <a:r>
              <a:rPr lang="en-US" sz="2800" dirty="0" smtClean="0"/>
              <a:t>Is a RR its </a:t>
            </a:r>
            <a:r>
              <a:rPr lang="en-US" sz="2800" b="1" i="1" dirty="0" smtClean="0">
                <a:solidFill>
                  <a:srgbClr val="FF0000"/>
                </a:solidFill>
              </a:rPr>
              <a:t>Network</a:t>
            </a:r>
            <a:r>
              <a:rPr lang="en-US" sz="2800" dirty="0" smtClean="0"/>
              <a:t> (Class One belief) OR is it its </a:t>
            </a:r>
            <a:r>
              <a:rPr lang="en-US" sz="2800" b="1" i="1" dirty="0" smtClean="0">
                <a:solidFill>
                  <a:srgbClr val="FF0000"/>
                </a:solidFill>
              </a:rPr>
              <a:t>Operators</a:t>
            </a:r>
            <a:r>
              <a:rPr lang="en-US" sz="2800" dirty="0" smtClean="0"/>
              <a:t> (Hunter)??</a:t>
            </a:r>
          </a:p>
          <a:p>
            <a:r>
              <a:rPr lang="en-US" sz="2800" dirty="0" smtClean="0"/>
              <a:t>Cult of the OR vs ROIC; short-termism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8571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514364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2016+  Capex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u="sng" dirty="0" smtClean="0">
                <a:solidFill>
                  <a:srgbClr val="FF0000"/>
                </a:solidFill>
              </a:rPr>
              <a:t>Most Important Decision Period in Years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u="sng" dirty="0" smtClean="0">
                <a:solidFill>
                  <a:srgbClr val="FF0000"/>
                </a:solidFill>
              </a:rPr>
              <a:t>Capex down across the board 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(</a:t>
            </a:r>
            <a:r>
              <a:rPr lang="en-US" sz="2400" b="1" i="1" u="sng" dirty="0" err="1" smtClean="0">
                <a:solidFill>
                  <a:srgbClr val="FF0000"/>
                </a:solidFill>
              </a:rPr>
              <a:t>annopunced</a:t>
            </a:r>
            <a:r>
              <a:rPr lang="en-US" sz="2400" b="1" i="1" u="sng" dirty="0" smtClean="0">
                <a:solidFill>
                  <a:srgbClr val="FF0000"/>
                </a:solidFill>
              </a:rPr>
              <a:t> average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-16%!) – except CN!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u="sng" dirty="0" smtClean="0">
                <a:solidFill>
                  <a:srgbClr val="FF0000"/>
                </a:solidFill>
              </a:rPr>
              <a:t>Further cuts  (NS, UP) and hints (CN) during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year (FY -20%?)</a:t>
            </a:r>
            <a:endParaRPr lang="en-US" sz="2400" b="1" i="1" u="sng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Coal: “Stranded Assets”?  NS selling segments</a:t>
            </a:r>
            <a:r>
              <a:rPr lang="en-US" sz="2400" dirty="0" smtClean="0"/>
              <a:t>….CSX of Tomorrow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Coal/Mix: Reduced Gross Ton Miles=Reduced Maintenance of Way?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 smtClean="0"/>
              <a:t>Yet remember: Service &amp; Safety are even more critical to future RR success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Changing mix of capex?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Changing %revenues (16%)?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PTC Extension resolution – more to develop?  ECP?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C8474-F5BE-493B-BA16-FF1F0833B3CB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08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en-US" sz="1200" b="0">
                <a:solidFill>
                  <a:schemeClr val="bg1"/>
                </a:solidFill>
              </a:rPr>
              <a:t>ASSOCIATION OF AMERICAN RAILROADS</a:t>
            </a:r>
          </a:p>
        </p:txBody>
      </p:sp>
      <p:sp>
        <p:nvSpPr>
          <p:cNvPr id="9523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en-US" sz="1200" b="0">
                <a:solidFill>
                  <a:schemeClr val="bg1"/>
                </a:solidFill>
              </a:rPr>
              <a:t>SLIDE </a:t>
            </a:r>
            <a:fld id="{C254F2F9-C161-4266-8F21-794CD0C5157C}" type="slidenum">
              <a:rPr lang="en-US" sz="1200" b="0">
                <a:solidFill>
                  <a:schemeClr val="bg1"/>
                </a:solidFill>
              </a:rPr>
              <a:pPr/>
              <a:t>24</a:t>
            </a:fld>
            <a:endParaRPr lang="en-US" sz="1200" b="0">
              <a:solidFill>
                <a:schemeClr val="bg1"/>
              </a:solidFill>
            </a:endParaRP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86932897"/>
              </p:ext>
            </p:extLst>
          </p:nvPr>
        </p:nvGraphicFramePr>
        <p:xfrm>
          <a:off x="455613" y="1955800"/>
          <a:ext cx="8267700" cy="38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238" name="Text Box 3"/>
          <p:cNvSpPr txBox="1">
            <a:spLocks noChangeArrowheads="1"/>
          </p:cNvSpPr>
          <p:nvPr/>
        </p:nvSpPr>
        <p:spPr bwMode="auto">
          <a:xfrm>
            <a:off x="1192200" y="5971575"/>
            <a:ext cx="3505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0" dirty="0">
                <a:solidFill>
                  <a:schemeClr val="tx1"/>
                </a:solidFill>
              </a:rPr>
              <a:t>Sources:  </a:t>
            </a:r>
            <a:r>
              <a:rPr lang="en-US" sz="1500" b="0" dirty="0" smtClean="0">
                <a:solidFill>
                  <a:schemeClr val="tx1"/>
                </a:solidFill>
              </a:rPr>
              <a:t>Census </a:t>
            </a:r>
            <a:r>
              <a:rPr lang="en-US" sz="1500" b="0" dirty="0">
                <a:solidFill>
                  <a:schemeClr val="tx1"/>
                </a:solidFill>
              </a:rPr>
              <a:t>Bureau, AAR</a:t>
            </a:r>
          </a:p>
        </p:txBody>
      </p:sp>
      <p:sp>
        <p:nvSpPr>
          <p:cNvPr id="95239" name="Text Box 4"/>
          <p:cNvSpPr txBox="1">
            <a:spLocks noChangeArrowheads="1"/>
          </p:cNvSpPr>
          <p:nvPr/>
        </p:nvSpPr>
        <p:spPr bwMode="auto">
          <a:xfrm>
            <a:off x="1772447" y="2473218"/>
            <a:ext cx="2674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Class I RRs</a:t>
            </a:r>
          </a:p>
        </p:txBody>
      </p:sp>
      <p:sp>
        <p:nvSpPr>
          <p:cNvPr id="95240" name="Text Box 5"/>
          <p:cNvSpPr txBox="1">
            <a:spLocks noChangeArrowheads="1"/>
          </p:cNvSpPr>
          <p:nvPr/>
        </p:nvSpPr>
        <p:spPr bwMode="auto">
          <a:xfrm>
            <a:off x="5486400" y="3962400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Motor Vehicles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5241" name="Text Box 7"/>
          <p:cNvSpPr txBox="1">
            <a:spLocks noChangeArrowheads="1"/>
          </p:cNvSpPr>
          <p:nvPr/>
        </p:nvSpPr>
        <p:spPr bwMode="auto">
          <a:xfrm>
            <a:off x="6858000" y="4419600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Food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5242" name="Text Box 8"/>
          <p:cNvSpPr txBox="1">
            <a:spLocks noChangeArrowheads="1"/>
          </p:cNvSpPr>
          <p:nvPr/>
        </p:nvSpPr>
        <p:spPr bwMode="auto">
          <a:xfrm>
            <a:off x="1371600" y="100013"/>
            <a:ext cx="7772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800">
                <a:solidFill>
                  <a:srgbClr val="00415D"/>
                </a:solidFill>
              </a:rPr>
              <a:t>Railroads: Far More Capital Intensive Than Other Industries</a:t>
            </a:r>
          </a:p>
        </p:txBody>
      </p:sp>
      <p:sp>
        <p:nvSpPr>
          <p:cNvPr id="95243" name="Text Box 9"/>
          <p:cNvSpPr txBox="1">
            <a:spLocks noChangeArrowheads="1"/>
          </p:cNvSpPr>
          <p:nvPr/>
        </p:nvSpPr>
        <p:spPr bwMode="auto">
          <a:xfrm>
            <a:off x="227013" y="1574675"/>
            <a:ext cx="8696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Capital Expenditures as a % of Revenue:  </a:t>
            </a:r>
            <a:r>
              <a:rPr lang="en-US" sz="2000" dirty="0" smtClean="0">
                <a:solidFill>
                  <a:schemeClr val="tx1"/>
                </a:solidFill>
              </a:rPr>
              <a:t>2014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5244" name="Text Box 10"/>
          <p:cNvSpPr txBox="1">
            <a:spLocks noChangeArrowheads="1"/>
          </p:cNvSpPr>
          <p:nvPr/>
        </p:nvSpPr>
        <p:spPr bwMode="auto">
          <a:xfrm>
            <a:off x="1524000" y="3886200"/>
            <a:ext cx="1504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415D"/>
                </a:solidFill>
              </a:rPr>
              <a:t>Computers</a:t>
            </a:r>
          </a:p>
        </p:txBody>
      </p:sp>
      <p:sp>
        <p:nvSpPr>
          <p:cNvPr id="95245" name="Text Box 11"/>
          <p:cNvSpPr txBox="1">
            <a:spLocks noChangeArrowheads="1"/>
          </p:cNvSpPr>
          <p:nvPr/>
        </p:nvSpPr>
        <p:spPr bwMode="auto">
          <a:xfrm>
            <a:off x="4267200" y="3886200"/>
            <a:ext cx="9890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Wood Prod.</a:t>
            </a:r>
          </a:p>
        </p:txBody>
      </p:sp>
      <p:sp>
        <p:nvSpPr>
          <p:cNvPr id="95246" name="Line 12"/>
          <p:cNvSpPr>
            <a:spLocks noChangeShapeType="1"/>
          </p:cNvSpPr>
          <p:nvPr/>
        </p:nvSpPr>
        <p:spPr bwMode="auto">
          <a:xfrm flipH="1">
            <a:off x="1848644" y="2649393"/>
            <a:ext cx="50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47" name="Text Box 17"/>
          <p:cNvSpPr txBox="1">
            <a:spLocks noChangeArrowheads="1"/>
          </p:cNvSpPr>
          <p:nvPr/>
        </p:nvSpPr>
        <p:spPr bwMode="auto">
          <a:xfrm>
            <a:off x="2819400" y="3733800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415D"/>
                </a:solidFill>
              </a:rPr>
              <a:t>Nonmetallic Minerals</a:t>
            </a:r>
            <a:endParaRPr lang="en-US" sz="1600" dirty="0">
              <a:solidFill>
                <a:srgbClr val="0041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319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371600" y="80963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4469"/>
                </a:solidFill>
              </a:rPr>
              <a:t>Railroads Help Keep Coal-Based </a:t>
            </a:r>
            <a:r>
              <a:rPr lang="en-US" sz="4000" b="1" dirty="0" smtClean="0">
                <a:solidFill>
                  <a:srgbClr val="004469"/>
                </a:solidFill>
              </a:rPr>
              <a:t>Electricity</a:t>
            </a:r>
            <a:endParaRPr lang="en-US" sz="4000" b="1" dirty="0">
              <a:solidFill>
                <a:srgbClr val="004469"/>
              </a:solidFill>
            </a:endParaRPr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3500" y="6553200"/>
            <a:ext cx="11557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B93A0BA2-F25A-4777-BE1D-089006536897}" type="slidenum">
              <a:rPr lang="en-US" sz="1200">
                <a:solidFill>
                  <a:schemeClr val="bg1"/>
                </a:solidFill>
              </a:rPr>
              <a:pPr/>
              <a:t>25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05475" y="6557963"/>
            <a:ext cx="335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ASSOCIATION OF AMERICAN RAILROADS</a:t>
            </a: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285750" y="1137772"/>
            <a:ext cx="3352800" cy="41857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8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Railroads Are Far </a:t>
            </a:r>
            <a:r>
              <a:rPr lang="en-US" sz="3800" b="1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More Capital Intensive Than </a:t>
            </a:r>
            <a:r>
              <a:rPr lang="en-US" sz="38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Most Other </a:t>
            </a:r>
            <a:r>
              <a:rPr lang="en-US" sz="3800" b="1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Industries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81000"/>
            <a:ext cx="4669607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9030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pc="-4" dirty="0"/>
              <a:t>Maintenance Spending Remains</a:t>
            </a:r>
            <a:r>
              <a:rPr spc="-54" dirty="0"/>
              <a:t> </a:t>
            </a:r>
            <a:r>
              <a:rPr spc="-4" dirty="0"/>
              <a:t>Durable</a:t>
            </a:r>
          </a:p>
        </p:txBody>
      </p:sp>
      <p:sp>
        <p:nvSpPr>
          <p:cNvPr id="3" name="object 3"/>
          <p:cNvSpPr/>
          <p:nvPr/>
        </p:nvSpPr>
        <p:spPr>
          <a:xfrm>
            <a:off x="1619596" y="4229771"/>
            <a:ext cx="1612323" cy="0"/>
          </a:xfrm>
          <a:custGeom>
            <a:avLst/>
            <a:gdLst/>
            <a:ahLst/>
            <a:cxnLst/>
            <a:rect l="l" t="t" r="r" b="b"/>
            <a:pathLst>
              <a:path w="1773554">
                <a:moveTo>
                  <a:pt x="0" y="0"/>
                </a:moveTo>
                <a:lnTo>
                  <a:pt x="1773174" y="0"/>
                </a:lnTo>
              </a:path>
            </a:pathLst>
          </a:custGeom>
          <a:ln w="12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3909" y="4150435"/>
            <a:ext cx="230332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31" dirty="0">
                <a:latin typeface="Tahoma"/>
                <a:cs typeface="Tahoma"/>
              </a:rPr>
              <a:t>0.0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3909" y="3342273"/>
            <a:ext cx="230332" cy="597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31" dirty="0">
                <a:latin typeface="Tahoma"/>
                <a:cs typeface="Tahoma"/>
              </a:rPr>
              <a:t>2.0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1397">
              <a:spcBef>
                <a:spcPts val="704"/>
              </a:spcBef>
            </a:pPr>
            <a:r>
              <a:rPr sz="1100" spc="31" dirty="0">
                <a:latin typeface="Tahoma"/>
                <a:cs typeface="Tahoma"/>
              </a:rPr>
              <a:t>1.0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3909" y="2949612"/>
            <a:ext cx="230332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31" dirty="0">
                <a:latin typeface="Tahoma"/>
                <a:cs typeface="Tahoma"/>
              </a:rPr>
              <a:t>3.0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9574" y="4262727"/>
            <a:ext cx="346941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36" dirty="0">
                <a:latin typeface="Tahoma"/>
                <a:cs typeface="Tahoma"/>
              </a:rPr>
              <a:t>2015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7969" y="4262727"/>
            <a:ext cx="432955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36" dirty="0">
                <a:latin typeface="Tahoma"/>
                <a:cs typeface="Tahoma"/>
              </a:rPr>
              <a:t>2016B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632" y="1838436"/>
            <a:ext cx="4446155" cy="91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679">
              <a:lnSpc>
                <a:spcPts val="1283"/>
              </a:lnSpc>
            </a:pPr>
            <a:r>
              <a:rPr sz="1200" b="1" spc="-4" dirty="0">
                <a:latin typeface="Tahoma"/>
                <a:cs typeface="Tahoma"/>
              </a:rPr>
              <a:t>Select Class </a:t>
            </a:r>
            <a:r>
              <a:rPr sz="1200" b="1" dirty="0">
                <a:latin typeface="Tahoma"/>
                <a:cs typeface="Tahoma"/>
              </a:rPr>
              <a:t>I </a:t>
            </a:r>
            <a:r>
              <a:rPr sz="1200" b="1" spc="-4" dirty="0">
                <a:latin typeface="Tahoma"/>
                <a:cs typeface="Tahoma"/>
              </a:rPr>
              <a:t>Capex</a:t>
            </a:r>
            <a:r>
              <a:rPr sz="1200" b="1" spc="-99" dirty="0">
                <a:latin typeface="Tahoma"/>
                <a:cs typeface="Tahoma"/>
              </a:rPr>
              <a:t> </a:t>
            </a:r>
            <a:r>
              <a:rPr sz="1200" b="1" spc="-4" dirty="0">
                <a:latin typeface="Tahoma"/>
                <a:cs typeface="Tahoma"/>
              </a:rPr>
              <a:t>Budgets</a:t>
            </a:r>
            <a:endParaRPr sz="1200">
              <a:latin typeface="Tahoma"/>
              <a:cs typeface="Tahoma"/>
            </a:endParaRPr>
          </a:p>
          <a:p>
            <a:pPr marL="113970">
              <a:lnSpc>
                <a:spcPts val="1158"/>
              </a:lnSpc>
            </a:pPr>
            <a:r>
              <a:rPr sz="1100" dirty="0">
                <a:latin typeface="Tahoma"/>
                <a:cs typeface="Tahoma"/>
              </a:rPr>
              <a:t>$ </a:t>
            </a:r>
            <a:r>
              <a:rPr sz="1100" spc="9" dirty="0">
                <a:latin typeface="Tahoma"/>
                <a:cs typeface="Tahoma"/>
              </a:rPr>
              <a:t>in</a:t>
            </a:r>
            <a:r>
              <a:rPr sz="1100" spc="49" dirty="0">
                <a:latin typeface="Tahoma"/>
                <a:cs typeface="Tahoma"/>
              </a:rPr>
              <a:t> </a:t>
            </a:r>
            <a:r>
              <a:rPr sz="1100" spc="18" dirty="0">
                <a:latin typeface="Tahoma"/>
                <a:cs typeface="Tahoma"/>
              </a:rPr>
              <a:t>Billions</a:t>
            </a:r>
            <a:endParaRPr sz="1100">
              <a:latin typeface="Tahoma"/>
              <a:cs typeface="Tahoma"/>
            </a:endParaRPr>
          </a:p>
          <a:p>
            <a:pPr marR="4078979" algn="ctr">
              <a:lnSpc>
                <a:spcPts val="1274"/>
              </a:lnSpc>
            </a:pPr>
            <a:r>
              <a:rPr sz="1100" spc="36" dirty="0">
                <a:latin typeface="Tahoma"/>
                <a:cs typeface="Tahoma"/>
              </a:rPr>
              <a:t>$5</a:t>
            </a:r>
            <a:r>
              <a:rPr sz="1100" spc="31" dirty="0">
                <a:latin typeface="Tahoma"/>
                <a:cs typeface="Tahoma"/>
              </a:rPr>
              <a:t>.</a:t>
            </a:r>
            <a:r>
              <a:rPr sz="1100" dirty="0"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9779">
              <a:spcBef>
                <a:spcPts val="704"/>
              </a:spcBef>
            </a:pPr>
            <a:r>
              <a:rPr sz="1100" spc="31" dirty="0">
                <a:latin typeface="Tahoma"/>
                <a:cs typeface="Tahoma"/>
              </a:rPr>
              <a:t>4.0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91543" y="4229771"/>
            <a:ext cx="1644073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8226" y="0"/>
                </a:lnTo>
              </a:path>
            </a:pathLst>
          </a:custGeom>
          <a:ln w="12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00532" y="4262717"/>
            <a:ext cx="346941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36" dirty="0">
                <a:latin typeface="Tahoma"/>
                <a:cs typeface="Tahoma"/>
              </a:rPr>
              <a:t>2015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23394" y="2915328"/>
            <a:ext cx="307109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36" dirty="0">
                <a:latin typeface="Tahoma"/>
                <a:cs typeface="Tahoma"/>
              </a:rPr>
              <a:t>$2</a:t>
            </a:r>
            <a:r>
              <a:rPr sz="1100" spc="31" dirty="0">
                <a:latin typeface="Tahoma"/>
                <a:cs typeface="Tahoma"/>
              </a:rPr>
              <a:t>.</a:t>
            </a:r>
            <a:r>
              <a:rPr sz="1100" dirty="0">
                <a:latin typeface="Tahoma"/>
                <a:cs typeface="Tahoma"/>
              </a:rPr>
              <a:t>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1789" y="4262717"/>
            <a:ext cx="432955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36" dirty="0">
                <a:latin typeface="Tahoma"/>
                <a:cs typeface="Tahoma"/>
              </a:rPr>
              <a:t>2016B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9289" y="2881699"/>
            <a:ext cx="307109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36" dirty="0">
                <a:latin typeface="Tahoma"/>
                <a:cs typeface="Tahoma"/>
              </a:rPr>
              <a:t>$2</a:t>
            </a:r>
            <a:r>
              <a:rPr sz="1100" spc="31" dirty="0">
                <a:latin typeface="Tahoma"/>
                <a:cs typeface="Tahoma"/>
              </a:rPr>
              <a:t>.</a:t>
            </a:r>
            <a:r>
              <a:rPr sz="1100" dirty="0">
                <a:latin typeface="Tahoma"/>
                <a:cs typeface="Tahoma"/>
              </a:rPr>
              <a:t>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44094" y="4229771"/>
            <a:ext cx="1644073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8226" y="0"/>
                </a:lnTo>
              </a:path>
            </a:pathLst>
          </a:custGeom>
          <a:ln w="12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53083" y="4262717"/>
            <a:ext cx="346941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36" dirty="0">
                <a:latin typeface="Tahoma"/>
                <a:cs typeface="Tahoma"/>
              </a:rPr>
              <a:t>2015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53083" y="3039041"/>
            <a:ext cx="342323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27" dirty="0">
                <a:latin typeface="Verdana"/>
                <a:cs typeface="Verdana"/>
              </a:rPr>
              <a:t>$2</a:t>
            </a:r>
            <a:r>
              <a:rPr sz="1100" spc="-31" dirty="0">
                <a:latin typeface="Verdana"/>
                <a:cs typeface="Verdana"/>
              </a:rPr>
              <a:t>.</a:t>
            </a:r>
            <a:r>
              <a:rPr sz="1100" dirty="0">
                <a:latin typeface="Verdana"/>
                <a:cs typeface="Verdana"/>
              </a:rPr>
              <a:t>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4340" y="4262717"/>
            <a:ext cx="432955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36" dirty="0">
                <a:latin typeface="Tahoma"/>
                <a:cs typeface="Tahoma"/>
              </a:rPr>
              <a:t>2016B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8979" y="3072656"/>
            <a:ext cx="342323" cy="16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27" dirty="0">
                <a:latin typeface="Verdana"/>
                <a:cs typeface="Verdana"/>
              </a:rPr>
              <a:t>$2</a:t>
            </a:r>
            <a:r>
              <a:rPr sz="1100" spc="-31" dirty="0">
                <a:latin typeface="Verdana"/>
                <a:cs typeface="Verdana"/>
              </a:rPr>
              <a:t>.</a:t>
            </a:r>
            <a:r>
              <a:rPr sz="1100" dirty="0"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613829" y="2225488"/>
          <a:ext cx="1522613" cy="2004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62"/>
                <a:gridCol w="358139"/>
                <a:gridCol w="716280"/>
                <a:gridCol w="358832"/>
              </a:tblGrid>
              <a:tr h="280370">
                <a:tc gridSpan="4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25" dirty="0">
                          <a:latin typeface="Tahoma"/>
                          <a:cs typeface="Tahoma"/>
                        </a:rPr>
                        <a:t>$4.3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0702">
                <a:tc rowSpan="2">
                  <a:txBody>
                    <a:bodyPr/>
                    <a:lstStyle/>
                    <a:p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$2.4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spc="40" dirty="0">
                          <a:latin typeface="Tahoma"/>
                          <a:cs typeface="Tahoma"/>
                        </a:rPr>
                        <a:t>$3</a:t>
                      </a:r>
                      <a:r>
                        <a:rPr sz="1100" spc="35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1100" dirty="0">
                          <a:latin typeface="Tahoma"/>
                          <a:cs typeface="Tahoma"/>
                        </a:rPr>
                        <a:t>7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412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latin typeface="Tahoma"/>
                          <a:cs typeface="Tahoma"/>
                        </a:rPr>
                        <a:t>(18%)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Tahoma"/>
                          <a:cs typeface="Tahoma"/>
                        </a:rPr>
                        <a:t>(1%)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B w="126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$1.9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</a:tr>
              <a:tr h="741941">
                <a:tc>
                  <a:txBody>
                    <a:bodyPr/>
                    <a:lstStyle/>
                    <a:p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B w="126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$1.9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0664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B w="126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$1.8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06643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776523" y="3061676"/>
          <a:ext cx="1461654" cy="1142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067"/>
                <a:gridCol w="731520"/>
                <a:gridCol w="365067"/>
              </a:tblGrid>
              <a:tr h="561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sz="11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$1.4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+4%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+7%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B w="126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11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$1.4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</a:tr>
              <a:tr h="581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sz="11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$1.4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0664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B w="126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11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$1.5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06643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5829074" y="3221696"/>
          <a:ext cx="1461654" cy="982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067"/>
                <a:gridCol w="731520"/>
                <a:gridCol w="365067"/>
              </a:tblGrid>
              <a:tr h="501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$1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900" b="1" spc="-5" dirty="0">
                          <a:latin typeface="Tahoma"/>
                          <a:cs typeface="Tahoma"/>
                        </a:rPr>
                        <a:t>(10%)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+2%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B w="126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4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$1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</a:tr>
              <a:tr h="481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810" algn="r">
                        <a:lnSpc>
                          <a:spcPct val="100000"/>
                        </a:lnSpc>
                      </a:pPr>
                      <a:r>
                        <a:rPr sz="1100" spc="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$1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0664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B w="126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4445" algn="r">
                        <a:lnSpc>
                          <a:spcPct val="100000"/>
                        </a:lnSpc>
                      </a:pPr>
                      <a:r>
                        <a:rPr sz="1100" spc="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$1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687">
                      <a:solidFill>
                        <a:srgbClr val="000000"/>
                      </a:solidFill>
                      <a:prstDash val="solid"/>
                    </a:lnL>
                    <a:lnR w="12687">
                      <a:solidFill>
                        <a:srgbClr val="000000"/>
                      </a:solidFill>
                      <a:prstDash val="solid"/>
                    </a:lnR>
                    <a:lnT w="12687">
                      <a:solidFill>
                        <a:srgbClr val="000000"/>
                      </a:solidFill>
                      <a:prstDash val="solid"/>
                    </a:lnT>
                    <a:lnB w="12687">
                      <a:solidFill>
                        <a:srgbClr val="000000"/>
                      </a:solidFill>
                      <a:prstDash val="solid"/>
                    </a:lnB>
                    <a:solidFill>
                      <a:srgbClr val="066430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2202873" y="4360881"/>
            <a:ext cx="381693" cy="429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20094" y="4441564"/>
            <a:ext cx="579119" cy="217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46762" y="3014831"/>
            <a:ext cx="512041" cy="133350"/>
          </a:xfrm>
          <a:custGeom>
            <a:avLst/>
            <a:gdLst/>
            <a:ahLst/>
            <a:cxnLst/>
            <a:rect l="l" t="t" r="r" b="b"/>
            <a:pathLst>
              <a:path w="563244" h="151129">
                <a:moveTo>
                  <a:pt x="538352" y="112552"/>
                </a:moveTo>
                <a:lnTo>
                  <a:pt x="529278" y="104521"/>
                </a:lnTo>
                <a:lnTo>
                  <a:pt x="2286" y="0"/>
                </a:lnTo>
                <a:lnTo>
                  <a:pt x="0" y="12192"/>
                </a:lnTo>
                <a:lnTo>
                  <a:pt x="526625" y="116640"/>
                </a:lnTo>
                <a:lnTo>
                  <a:pt x="538352" y="112552"/>
                </a:lnTo>
                <a:close/>
              </a:path>
              <a:path w="563244" h="151129">
                <a:moveTo>
                  <a:pt x="551688" y="121250"/>
                </a:moveTo>
                <a:lnTo>
                  <a:pt x="551688" y="108965"/>
                </a:lnTo>
                <a:lnTo>
                  <a:pt x="549402" y="121157"/>
                </a:lnTo>
                <a:lnTo>
                  <a:pt x="526625" y="116640"/>
                </a:lnTo>
                <a:lnTo>
                  <a:pt x="465582" y="137921"/>
                </a:lnTo>
                <a:lnTo>
                  <a:pt x="461772" y="138683"/>
                </a:lnTo>
                <a:lnTo>
                  <a:pt x="460248" y="142494"/>
                </a:lnTo>
                <a:lnTo>
                  <a:pt x="461010" y="145542"/>
                </a:lnTo>
                <a:lnTo>
                  <a:pt x="462534" y="149351"/>
                </a:lnTo>
                <a:lnTo>
                  <a:pt x="466344" y="150876"/>
                </a:lnTo>
                <a:lnTo>
                  <a:pt x="469392" y="149351"/>
                </a:lnTo>
                <a:lnTo>
                  <a:pt x="551688" y="121250"/>
                </a:lnTo>
                <a:close/>
              </a:path>
              <a:path w="563244" h="151129">
                <a:moveTo>
                  <a:pt x="563118" y="117347"/>
                </a:moveTo>
                <a:lnTo>
                  <a:pt x="489204" y="51815"/>
                </a:lnTo>
                <a:lnTo>
                  <a:pt x="486156" y="49529"/>
                </a:lnTo>
                <a:lnTo>
                  <a:pt x="482346" y="49529"/>
                </a:lnTo>
                <a:lnTo>
                  <a:pt x="480060" y="52577"/>
                </a:lnTo>
                <a:lnTo>
                  <a:pt x="477774" y="54863"/>
                </a:lnTo>
                <a:lnTo>
                  <a:pt x="477774" y="58673"/>
                </a:lnTo>
                <a:lnTo>
                  <a:pt x="480060" y="60959"/>
                </a:lnTo>
                <a:lnTo>
                  <a:pt x="529278" y="104521"/>
                </a:lnTo>
                <a:lnTo>
                  <a:pt x="551688" y="108965"/>
                </a:lnTo>
                <a:lnTo>
                  <a:pt x="551688" y="121250"/>
                </a:lnTo>
                <a:lnTo>
                  <a:pt x="563118" y="117347"/>
                </a:lnTo>
                <a:close/>
              </a:path>
              <a:path w="563244" h="151129">
                <a:moveTo>
                  <a:pt x="548640" y="121006"/>
                </a:moveTo>
                <a:lnTo>
                  <a:pt x="548640" y="108965"/>
                </a:lnTo>
                <a:lnTo>
                  <a:pt x="546354" y="119633"/>
                </a:lnTo>
                <a:lnTo>
                  <a:pt x="538352" y="112552"/>
                </a:lnTo>
                <a:lnTo>
                  <a:pt x="526625" y="116640"/>
                </a:lnTo>
                <a:lnTo>
                  <a:pt x="548640" y="121006"/>
                </a:lnTo>
                <a:close/>
              </a:path>
              <a:path w="563244" h="151129">
                <a:moveTo>
                  <a:pt x="551688" y="108965"/>
                </a:moveTo>
                <a:lnTo>
                  <a:pt x="529278" y="104521"/>
                </a:lnTo>
                <a:lnTo>
                  <a:pt x="538352" y="112552"/>
                </a:lnTo>
                <a:lnTo>
                  <a:pt x="548640" y="108965"/>
                </a:lnTo>
                <a:lnTo>
                  <a:pt x="548640" y="121006"/>
                </a:lnTo>
                <a:lnTo>
                  <a:pt x="549402" y="121157"/>
                </a:lnTo>
                <a:lnTo>
                  <a:pt x="551688" y="108965"/>
                </a:lnTo>
                <a:close/>
              </a:path>
              <a:path w="563244" h="151129">
                <a:moveTo>
                  <a:pt x="548640" y="108965"/>
                </a:moveTo>
                <a:lnTo>
                  <a:pt x="538352" y="112552"/>
                </a:lnTo>
                <a:lnTo>
                  <a:pt x="546354" y="119633"/>
                </a:lnTo>
                <a:lnTo>
                  <a:pt x="548640" y="108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38450" y="3841151"/>
            <a:ext cx="546677" cy="90768"/>
          </a:xfrm>
          <a:custGeom>
            <a:avLst/>
            <a:gdLst/>
            <a:ahLst/>
            <a:cxnLst/>
            <a:rect l="l" t="t" r="r" b="b"/>
            <a:pathLst>
              <a:path w="601344" h="102870">
                <a:moveTo>
                  <a:pt x="575108" y="55394"/>
                </a:moveTo>
                <a:lnTo>
                  <a:pt x="565353" y="48789"/>
                </a:lnTo>
                <a:lnTo>
                  <a:pt x="762" y="12953"/>
                </a:lnTo>
                <a:lnTo>
                  <a:pt x="0" y="25145"/>
                </a:lnTo>
                <a:lnTo>
                  <a:pt x="564022" y="60991"/>
                </a:lnTo>
                <a:lnTo>
                  <a:pt x="575108" y="55394"/>
                </a:lnTo>
                <a:close/>
              </a:path>
              <a:path w="601344" h="102870">
                <a:moveTo>
                  <a:pt x="589026" y="63195"/>
                </a:moveTo>
                <a:lnTo>
                  <a:pt x="589026" y="50291"/>
                </a:lnTo>
                <a:lnTo>
                  <a:pt x="587502" y="62483"/>
                </a:lnTo>
                <a:lnTo>
                  <a:pt x="564022" y="60991"/>
                </a:lnTo>
                <a:lnTo>
                  <a:pt x="503682" y="91439"/>
                </a:lnTo>
                <a:lnTo>
                  <a:pt x="502158" y="95249"/>
                </a:lnTo>
                <a:lnTo>
                  <a:pt x="503682" y="99059"/>
                </a:lnTo>
                <a:lnTo>
                  <a:pt x="505206" y="102107"/>
                </a:lnTo>
                <a:lnTo>
                  <a:pt x="509016" y="102869"/>
                </a:lnTo>
                <a:lnTo>
                  <a:pt x="589026" y="63195"/>
                </a:lnTo>
                <a:close/>
              </a:path>
              <a:path w="601344" h="102870">
                <a:moveTo>
                  <a:pt x="601218" y="57149"/>
                </a:moveTo>
                <a:lnTo>
                  <a:pt x="518922" y="1523"/>
                </a:lnTo>
                <a:lnTo>
                  <a:pt x="515874" y="0"/>
                </a:lnTo>
                <a:lnTo>
                  <a:pt x="512064" y="761"/>
                </a:lnTo>
                <a:lnTo>
                  <a:pt x="507492" y="6857"/>
                </a:lnTo>
                <a:lnTo>
                  <a:pt x="508254" y="10667"/>
                </a:lnTo>
                <a:lnTo>
                  <a:pt x="511302" y="12191"/>
                </a:lnTo>
                <a:lnTo>
                  <a:pt x="565353" y="48789"/>
                </a:lnTo>
                <a:lnTo>
                  <a:pt x="589026" y="50291"/>
                </a:lnTo>
                <a:lnTo>
                  <a:pt x="589026" y="63195"/>
                </a:lnTo>
                <a:lnTo>
                  <a:pt x="601218" y="57149"/>
                </a:lnTo>
                <a:close/>
              </a:path>
              <a:path w="601344" h="102870">
                <a:moveTo>
                  <a:pt x="585216" y="62338"/>
                </a:moveTo>
                <a:lnTo>
                  <a:pt x="585216" y="50291"/>
                </a:lnTo>
                <a:lnTo>
                  <a:pt x="584454" y="61721"/>
                </a:lnTo>
                <a:lnTo>
                  <a:pt x="575108" y="55394"/>
                </a:lnTo>
                <a:lnTo>
                  <a:pt x="564022" y="60991"/>
                </a:lnTo>
                <a:lnTo>
                  <a:pt x="585216" y="62338"/>
                </a:lnTo>
                <a:close/>
              </a:path>
              <a:path w="601344" h="102870">
                <a:moveTo>
                  <a:pt x="589026" y="50291"/>
                </a:moveTo>
                <a:lnTo>
                  <a:pt x="565353" y="48789"/>
                </a:lnTo>
                <a:lnTo>
                  <a:pt x="575108" y="55394"/>
                </a:lnTo>
                <a:lnTo>
                  <a:pt x="585216" y="50291"/>
                </a:lnTo>
                <a:lnTo>
                  <a:pt x="585216" y="62338"/>
                </a:lnTo>
                <a:lnTo>
                  <a:pt x="587502" y="62483"/>
                </a:lnTo>
                <a:lnTo>
                  <a:pt x="589026" y="50291"/>
                </a:lnTo>
                <a:close/>
              </a:path>
              <a:path w="601344" h="102870">
                <a:moveTo>
                  <a:pt x="585216" y="50291"/>
                </a:moveTo>
                <a:lnTo>
                  <a:pt x="575108" y="55394"/>
                </a:lnTo>
                <a:lnTo>
                  <a:pt x="584454" y="61721"/>
                </a:lnTo>
                <a:lnTo>
                  <a:pt x="585216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60273" y="3371177"/>
            <a:ext cx="553027" cy="91887"/>
          </a:xfrm>
          <a:custGeom>
            <a:avLst/>
            <a:gdLst/>
            <a:ahLst/>
            <a:cxnLst/>
            <a:rect l="l" t="t" r="r" b="b"/>
            <a:pathLst>
              <a:path w="608329" h="104139">
                <a:moveTo>
                  <a:pt x="582914" y="47953"/>
                </a:moveTo>
                <a:lnTo>
                  <a:pt x="570985" y="41931"/>
                </a:lnTo>
                <a:lnTo>
                  <a:pt x="0" y="78485"/>
                </a:lnTo>
                <a:lnTo>
                  <a:pt x="762" y="91439"/>
                </a:lnTo>
                <a:lnTo>
                  <a:pt x="572479" y="54838"/>
                </a:lnTo>
                <a:lnTo>
                  <a:pt x="582914" y="47953"/>
                </a:lnTo>
                <a:close/>
              </a:path>
              <a:path w="608329" h="104139">
                <a:moveTo>
                  <a:pt x="608076" y="46481"/>
                </a:moveTo>
                <a:lnTo>
                  <a:pt x="515874" y="0"/>
                </a:lnTo>
                <a:lnTo>
                  <a:pt x="512064" y="1523"/>
                </a:lnTo>
                <a:lnTo>
                  <a:pt x="509016" y="7619"/>
                </a:lnTo>
                <a:lnTo>
                  <a:pt x="510540" y="11429"/>
                </a:lnTo>
                <a:lnTo>
                  <a:pt x="570985" y="41931"/>
                </a:lnTo>
                <a:lnTo>
                  <a:pt x="595122" y="40385"/>
                </a:lnTo>
                <a:lnTo>
                  <a:pt x="595884" y="53339"/>
                </a:lnTo>
                <a:lnTo>
                  <a:pt x="595884" y="54609"/>
                </a:lnTo>
                <a:lnTo>
                  <a:pt x="608076" y="46481"/>
                </a:lnTo>
                <a:close/>
              </a:path>
              <a:path w="608329" h="104139">
                <a:moveTo>
                  <a:pt x="595884" y="54609"/>
                </a:moveTo>
                <a:lnTo>
                  <a:pt x="595884" y="53339"/>
                </a:lnTo>
                <a:lnTo>
                  <a:pt x="572479" y="54838"/>
                </a:lnTo>
                <a:lnTo>
                  <a:pt x="518160" y="90677"/>
                </a:lnTo>
                <a:lnTo>
                  <a:pt x="515874" y="92963"/>
                </a:lnTo>
                <a:lnTo>
                  <a:pt x="515112" y="96773"/>
                </a:lnTo>
                <a:lnTo>
                  <a:pt x="516636" y="99821"/>
                </a:lnTo>
                <a:lnTo>
                  <a:pt x="518922" y="102869"/>
                </a:lnTo>
                <a:lnTo>
                  <a:pt x="522732" y="103631"/>
                </a:lnTo>
                <a:lnTo>
                  <a:pt x="525780" y="101345"/>
                </a:lnTo>
                <a:lnTo>
                  <a:pt x="595884" y="54609"/>
                </a:lnTo>
                <a:close/>
              </a:path>
              <a:path w="608329" h="104139">
                <a:moveTo>
                  <a:pt x="595884" y="53339"/>
                </a:moveTo>
                <a:lnTo>
                  <a:pt x="595122" y="40385"/>
                </a:lnTo>
                <a:lnTo>
                  <a:pt x="570985" y="41931"/>
                </a:lnTo>
                <a:lnTo>
                  <a:pt x="582914" y="47953"/>
                </a:lnTo>
                <a:lnTo>
                  <a:pt x="592074" y="41909"/>
                </a:lnTo>
                <a:lnTo>
                  <a:pt x="592074" y="53583"/>
                </a:lnTo>
                <a:lnTo>
                  <a:pt x="595884" y="53339"/>
                </a:lnTo>
                <a:close/>
              </a:path>
              <a:path w="608329" h="104139">
                <a:moveTo>
                  <a:pt x="592074" y="53583"/>
                </a:moveTo>
                <a:lnTo>
                  <a:pt x="592074" y="52577"/>
                </a:lnTo>
                <a:lnTo>
                  <a:pt x="582914" y="47953"/>
                </a:lnTo>
                <a:lnTo>
                  <a:pt x="572479" y="54838"/>
                </a:lnTo>
                <a:lnTo>
                  <a:pt x="592074" y="53583"/>
                </a:lnTo>
                <a:close/>
              </a:path>
              <a:path w="608329" h="104139">
                <a:moveTo>
                  <a:pt x="592074" y="52577"/>
                </a:moveTo>
                <a:lnTo>
                  <a:pt x="592074" y="41909"/>
                </a:lnTo>
                <a:lnTo>
                  <a:pt x="582914" y="47953"/>
                </a:lnTo>
                <a:lnTo>
                  <a:pt x="592074" y="52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16632" y="3878804"/>
            <a:ext cx="563995" cy="94129"/>
          </a:xfrm>
          <a:custGeom>
            <a:avLst/>
            <a:gdLst/>
            <a:ahLst/>
            <a:cxnLst/>
            <a:rect l="l" t="t" r="r" b="b"/>
            <a:pathLst>
              <a:path w="620395" h="106679">
                <a:moveTo>
                  <a:pt x="594415" y="45339"/>
                </a:moveTo>
                <a:lnTo>
                  <a:pt x="583443" y="40219"/>
                </a:lnTo>
                <a:lnTo>
                  <a:pt x="0" y="93725"/>
                </a:lnTo>
                <a:lnTo>
                  <a:pt x="1524" y="106679"/>
                </a:lnTo>
                <a:lnTo>
                  <a:pt x="584376" y="52495"/>
                </a:lnTo>
                <a:lnTo>
                  <a:pt x="594415" y="45339"/>
                </a:lnTo>
                <a:close/>
              </a:path>
              <a:path w="620395" h="106679">
                <a:moveTo>
                  <a:pt x="620268" y="42671"/>
                </a:moveTo>
                <a:lnTo>
                  <a:pt x="530352" y="1523"/>
                </a:lnTo>
                <a:lnTo>
                  <a:pt x="526542" y="0"/>
                </a:lnTo>
                <a:lnTo>
                  <a:pt x="522732" y="761"/>
                </a:lnTo>
                <a:lnTo>
                  <a:pt x="521970" y="4571"/>
                </a:lnTo>
                <a:lnTo>
                  <a:pt x="520446" y="7619"/>
                </a:lnTo>
                <a:lnTo>
                  <a:pt x="521208" y="11429"/>
                </a:lnTo>
                <a:lnTo>
                  <a:pt x="525018" y="12953"/>
                </a:lnTo>
                <a:lnTo>
                  <a:pt x="583443" y="40219"/>
                </a:lnTo>
                <a:lnTo>
                  <a:pt x="606552" y="38099"/>
                </a:lnTo>
                <a:lnTo>
                  <a:pt x="608076" y="50291"/>
                </a:lnTo>
                <a:lnTo>
                  <a:pt x="608076" y="51413"/>
                </a:lnTo>
                <a:lnTo>
                  <a:pt x="620268" y="42671"/>
                </a:lnTo>
                <a:close/>
              </a:path>
              <a:path w="620395" h="106679">
                <a:moveTo>
                  <a:pt x="608076" y="51413"/>
                </a:moveTo>
                <a:lnTo>
                  <a:pt x="608076" y="50291"/>
                </a:lnTo>
                <a:lnTo>
                  <a:pt x="584376" y="52495"/>
                </a:lnTo>
                <a:lnTo>
                  <a:pt x="531876" y="89915"/>
                </a:lnTo>
                <a:lnTo>
                  <a:pt x="528828" y="92201"/>
                </a:lnTo>
                <a:lnTo>
                  <a:pt x="528066" y="96011"/>
                </a:lnTo>
                <a:lnTo>
                  <a:pt x="532638" y="102107"/>
                </a:lnTo>
                <a:lnTo>
                  <a:pt x="536448" y="102869"/>
                </a:lnTo>
                <a:lnTo>
                  <a:pt x="539496" y="100583"/>
                </a:lnTo>
                <a:lnTo>
                  <a:pt x="608076" y="51413"/>
                </a:lnTo>
                <a:close/>
              </a:path>
              <a:path w="620395" h="106679">
                <a:moveTo>
                  <a:pt x="608076" y="50291"/>
                </a:moveTo>
                <a:lnTo>
                  <a:pt x="606552" y="38099"/>
                </a:lnTo>
                <a:lnTo>
                  <a:pt x="583443" y="40219"/>
                </a:lnTo>
                <a:lnTo>
                  <a:pt x="594415" y="45339"/>
                </a:lnTo>
                <a:lnTo>
                  <a:pt x="603504" y="38861"/>
                </a:lnTo>
                <a:lnTo>
                  <a:pt x="605028" y="50291"/>
                </a:lnTo>
                <a:lnTo>
                  <a:pt x="605028" y="50575"/>
                </a:lnTo>
                <a:lnTo>
                  <a:pt x="608076" y="50291"/>
                </a:lnTo>
                <a:close/>
              </a:path>
              <a:path w="620395" h="106679">
                <a:moveTo>
                  <a:pt x="605028" y="50575"/>
                </a:moveTo>
                <a:lnTo>
                  <a:pt x="605028" y="50291"/>
                </a:lnTo>
                <a:lnTo>
                  <a:pt x="594415" y="45339"/>
                </a:lnTo>
                <a:lnTo>
                  <a:pt x="584376" y="52495"/>
                </a:lnTo>
                <a:lnTo>
                  <a:pt x="605028" y="50575"/>
                </a:lnTo>
                <a:close/>
              </a:path>
              <a:path w="620395" h="106679">
                <a:moveTo>
                  <a:pt x="605028" y="50291"/>
                </a:moveTo>
                <a:lnTo>
                  <a:pt x="603504" y="38861"/>
                </a:lnTo>
                <a:lnTo>
                  <a:pt x="594415" y="45339"/>
                </a:lnTo>
                <a:lnTo>
                  <a:pt x="605028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86500" y="3490855"/>
            <a:ext cx="555336" cy="101974"/>
          </a:xfrm>
          <a:custGeom>
            <a:avLst/>
            <a:gdLst/>
            <a:ahLst/>
            <a:cxnLst/>
            <a:rect l="l" t="t" r="r" b="b"/>
            <a:pathLst>
              <a:path w="610870" h="115570">
                <a:moveTo>
                  <a:pt x="585168" y="70707"/>
                </a:moveTo>
                <a:lnTo>
                  <a:pt x="574713" y="62958"/>
                </a:lnTo>
                <a:lnTo>
                  <a:pt x="761" y="0"/>
                </a:lnTo>
                <a:lnTo>
                  <a:pt x="0" y="12954"/>
                </a:lnTo>
                <a:lnTo>
                  <a:pt x="574726" y="75337"/>
                </a:lnTo>
                <a:lnTo>
                  <a:pt x="585168" y="70707"/>
                </a:lnTo>
                <a:close/>
              </a:path>
              <a:path w="610870" h="115570">
                <a:moveTo>
                  <a:pt x="598169" y="78582"/>
                </a:moveTo>
                <a:lnTo>
                  <a:pt x="598169" y="65531"/>
                </a:lnTo>
                <a:lnTo>
                  <a:pt x="596645" y="77723"/>
                </a:lnTo>
                <a:lnTo>
                  <a:pt x="574713" y="75343"/>
                </a:lnTo>
                <a:lnTo>
                  <a:pt x="514349" y="102107"/>
                </a:lnTo>
                <a:lnTo>
                  <a:pt x="511301" y="103631"/>
                </a:lnTo>
                <a:lnTo>
                  <a:pt x="509777" y="106679"/>
                </a:lnTo>
                <a:lnTo>
                  <a:pt x="511301" y="110489"/>
                </a:lnTo>
                <a:lnTo>
                  <a:pt x="512825" y="113537"/>
                </a:lnTo>
                <a:lnTo>
                  <a:pt x="515873" y="115061"/>
                </a:lnTo>
                <a:lnTo>
                  <a:pt x="519683" y="113537"/>
                </a:lnTo>
                <a:lnTo>
                  <a:pt x="598169" y="78582"/>
                </a:lnTo>
                <a:close/>
              </a:path>
              <a:path w="610870" h="115570">
                <a:moveTo>
                  <a:pt x="610361" y="73151"/>
                </a:moveTo>
                <a:lnTo>
                  <a:pt x="530351" y="14477"/>
                </a:lnTo>
                <a:lnTo>
                  <a:pt x="527303" y="12191"/>
                </a:lnTo>
                <a:lnTo>
                  <a:pt x="523493" y="12953"/>
                </a:lnTo>
                <a:lnTo>
                  <a:pt x="521207" y="15239"/>
                </a:lnTo>
                <a:lnTo>
                  <a:pt x="519683" y="18287"/>
                </a:lnTo>
                <a:lnTo>
                  <a:pt x="519683" y="22097"/>
                </a:lnTo>
                <a:lnTo>
                  <a:pt x="522731" y="24383"/>
                </a:lnTo>
                <a:lnTo>
                  <a:pt x="574726" y="62960"/>
                </a:lnTo>
                <a:lnTo>
                  <a:pt x="598169" y="65531"/>
                </a:lnTo>
                <a:lnTo>
                  <a:pt x="598169" y="78582"/>
                </a:lnTo>
                <a:lnTo>
                  <a:pt x="610361" y="73151"/>
                </a:lnTo>
                <a:close/>
              </a:path>
              <a:path w="610870" h="115570">
                <a:moveTo>
                  <a:pt x="595121" y="77558"/>
                </a:moveTo>
                <a:lnTo>
                  <a:pt x="595121" y="66293"/>
                </a:lnTo>
                <a:lnTo>
                  <a:pt x="593597" y="76961"/>
                </a:lnTo>
                <a:lnTo>
                  <a:pt x="585168" y="70707"/>
                </a:lnTo>
                <a:lnTo>
                  <a:pt x="574713" y="75343"/>
                </a:lnTo>
                <a:lnTo>
                  <a:pt x="595121" y="77558"/>
                </a:lnTo>
                <a:close/>
              </a:path>
              <a:path w="610870" h="115570">
                <a:moveTo>
                  <a:pt x="598169" y="65531"/>
                </a:moveTo>
                <a:lnTo>
                  <a:pt x="574726" y="62960"/>
                </a:lnTo>
                <a:lnTo>
                  <a:pt x="585168" y="70707"/>
                </a:lnTo>
                <a:lnTo>
                  <a:pt x="595121" y="66293"/>
                </a:lnTo>
                <a:lnTo>
                  <a:pt x="595121" y="77558"/>
                </a:lnTo>
                <a:lnTo>
                  <a:pt x="596645" y="77723"/>
                </a:lnTo>
                <a:lnTo>
                  <a:pt x="598169" y="65531"/>
                </a:lnTo>
                <a:close/>
              </a:path>
              <a:path w="610870" h="115570">
                <a:moveTo>
                  <a:pt x="595121" y="66293"/>
                </a:moveTo>
                <a:lnTo>
                  <a:pt x="585168" y="70707"/>
                </a:lnTo>
                <a:lnTo>
                  <a:pt x="593597" y="76961"/>
                </a:lnTo>
                <a:lnTo>
                  <a:pt x="595121" y="662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21137" y="3931921"/>
            <a:ext cx="468745" cy="91887"/>
          </a:xfrm>
          <a:custGeom>
            <a:avLst/>
            <a:gdLst/>
            <a:ahLst/>
            <a:cxnLst/>
            <a:rect l="l" t="t" r="r" b="b"/>
            <a:pathLst>
              <a:path w="515620" h="104139">
                <a:moveTo>
                  <a:pt x="489570" y="47761"/>
                </a:moveTo>
                <a:lnTo>
                  <a:pt x="479148" y="42500"/>
                </a:lnTo>
                <a:lnTo>
                  <a:pt x="0" y="71628"/>
                </a:lnTo>
                <a:lnTo>
                  <a:pt x="761" y="84582"/>
                </a:lnTo>
                <a:lnTo>
                  <a:pt x="478967" y="54830"/>
                </a:lnTo>
                <a:lnTo>
                  <a:pt x="489570" y="47761"/>
                </a:lnTo>
                <a:close/>
              </a:path>
              <a:path w="515620" h="104139">
                <a:moveTo>
                  <a:pt x="515111" y="46482"/>
                </a:moveTo>
                <a:lnTo>
                  <a:pt x="422909" y="0"/>
                </a:lnTo>
                <a:lnTo>
                  <a:pt x="419099" y="1524"/>
                </a:lnTo>
                <a:lnTo>
                  <a:pt x="416051" y="7620"/>
                </a:lnTo>
                <a:lnTo>
                  <a:pt x="417575" y="11430"/>
                </a:lnTo>
                <a:lnTo>
                  <a:pt x="479148" y="42500"/>
                </a:lnTo>
                <a:lnTo>
                  <a:pt x="501395" y="41148"/>
                </a:lnTo>
                <a:lnTo>
                  <a:pt x="502919" y="53340"/>
                </a:lnTo>
                <a:lnTo>
                  <a:pt x="502919" y="54535"/>
                </a:lnTo>
                <a:lnTo>
                  <a:pt x="515111" y="46482"/>
                </a:lnTo>
                <a:close/>
              </a:path>
              <a:path w="515620" h="104139">
                <a:moveTo>
                  <a:pt x="502919" y="54535"/>
                </a:moveTo>
                <a:lnTo>
                  <a:pt x="502919" y="53340"/>
                </a:lnTo>
                <a:lnTo>
                  <a:pt x="478967" y="54830"/>
                </a:lnTo>
                <a:lnTo>
                  <a:pt x="425195" y="90678"/>
                </a:lnTo>
                <a:lnTo>
                  <a:pt x="422147" y="92964"/>
                </a:lnTo>
                <a:lnTo>
                  <a:pt x="421385" y="96774"/>
                </a:lnTo>
                <a:lnTo>
                  <a:pt x="423671" y="99822"/>
                </a:lnTo>
                <a:lnTo>
                  <a:pt x="425195" y="102870"/>
                </a:lnTo>
                <a:lnTo>
                  <a:pt x="429767" y="103632"/>
                </a:lnTo>
                <a:lnTo>
                  <a:pt x="432053" y="101346"/>
                </a:lnTo>
                <a:lnTo>
                  <a:pt x="502919" y="54535"/>
                </a:lnTo>
                <a:close/>
              </a:path>
              <a:path w="515620" h="104139">
                <a:moveTo>
                  <a:pt x="499109" y="53577"/>
                </a:moveTo>
                <a:lnTo>
                  <a:pt x="499109" y="52578"/>
                </a:lnTo>
                <a:lnTo>
                  <a:pt x="489570" y="47761"/>
                </a:lnTo>
                <a:lnTo>
                  <a:pt x="478967" y="54830"/>
                </a:lnTo>
                <a:lnTo>
                  <a:pt x="499109" y="53577"/>
                </a:lnTo>
                <a:close/>
              </a:path>
              <a:path w="515620" h="104139">
                <a:moveTo>
                  <a:pt x="502919" y="53340"/>
                </a:moveTo>
                <a:lnTo>
                  <a:pt x="501395" y="41148"/>
                </a:lnTo>
                <a:lnTo>
                  <a:pt x="479148" y="42500"/>
                </a:lnTo>
                <a:lnTo>
                  <a:pt x="489570" y="47761"/>
                </a:lnTo>
                <a:lnTo>
                  <a:pt x="498347" y="41910"/>
                </a:lnTo>
                <a:lnTo>
                  <a:pt x="499109" y="52578"/>
                </a:lnTo>
                <a:lnTo>
                  <a:pt x="499109" y="53577"/>
                </a:lnTo>
                <a:lnTo>
                  <a:pt x="502919" y="53340"/>
                </a:lnTo>
                <a:close/>
              </a:path>
              <a:path w="515620" h="104139">
                <a:moveTo>
                  <a:pt x="499109" y="52578"/>
                </a:moveTo>
                <a:lnTo>
                  <a:pt x="498347" y="41910"/>
                </a:lnTo>
                <a:lnTo>
                  <a:pt x="489570" y="47761"/>
                </a:lnTo>
                <a:lnTo>
                  <a:pt x="499109" y="52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0389" y="4416014"/>
            <a:ext cx="676794" cy="305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79273" y="4915572"/>
            <a:ext cx="124691" cy="121024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0" y="0"/>
                </a:moveTo>
                <a:lnTo>
                  <a:pt x="0" y="137160"/>
                </a:lnTo>
                <a:lnTo>
                  <a:pt x="137160" y="137160"/>
                </a:lnTo>
                <a:lnTo>
                  <a:pt x="1371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73730" y="4909521"/>
            <a:ext cx="136814" cy="132790"/>
          </a:xfrm>
          <a:custGeom>
            <a:avLst/>
            <a:gdLst/>
            <a:ahLst/>
            <a:cxnLst/>
            <a:rect l="l" t="t" r="r" b="b"/>
            <a:pathLst>
              <a:path w="150495" h="150495">
                <a:moveTo>
                  <a:pt x="150114" y="147066"/>
                </a:moveTo>
                <a:lnTo>
                  <a:pt x="150114" y="3048"/>
                </a:lnTo>
                <a:lnTo>
                  <a:pt x="147066" y="0"/>
                </a:lnTo>
                <a:lnTo>
                  <a:pt x="3047" y="0"/>
                </a:lnTo>
                <a:lnTo>
                  <a:pt x="0" y="3048"/>
                </a:lnTo>
                <a:lnTo>
                  <a:pt x="0" y="147066"/>
                </a:lnTo>
                <a:lnTo>
                  <a:pt x="3048" y="150114"/>
                </a:lnTo>
                <a:lnTo>
                  <a:pt x="6096" y="150114"/>
                </a:lnTo>
                <a:lnTo>
                  <a:pt x="6096" y="12954"/>
                </a:lnTo>
                <a:lnTo>
                  <a:pt x="12954" y="6858"/>
                </a:lnTo>
                <a:lnTo>
                  <a:pt x="12953" y="12954"/>
                </a:lnTo>
                <a:lnTo>
                  <a:pt x="137160" y="12954"/>
                </a:lnTo>
                <a:lnTo>
                  <a:pt x="137160" y="6858"/>
                </a:lnTo>
                <a:lnTo>
                  <a:pt x="143256" y="12954"/>
                </a:lnTo>
                <a:lnTo>
                  <a:pt x="143256" y="150114"/>
                </a:lnTo>
                <a:lnTo>
                  <a:pt x="147066" y="150114"/>
                </a:lnTo>
                <a:lnTo>
                  <a:pt x="150114" y="147066"/>
                </a:lnTo>
                <a:close/>
              </a:path>
              <a:path w="150495" h="150495">
                <a:moveTo>
                  <a:pt x="12953" y="12954"/>
                </a:moveTo>
                <a:lnTo>
                  <a:pt x="12954" y="6858"/>
                </a:lnTo>
                <a:lnTo>
                  <a:pt x="6096" y="12954"/>
                </a:lnTo>
                <a:lnTo>
                  <a:pt x="12953" y="12954"/>
                </a:lnTo>
                <a:close/>
              </a:path>
              <a:path w="150495" h="150495">
                <a:moveTo>
                  <a:pt x="12954" y="137160"/>
                </a:moveTo>
                <a:lnTo>
                  <a:pt x="12953" y="12954"/>
                </a:lnTo>
                <a:lnTo>
                  <a:pt x="6096" y="12954"/>
                </a:lnTo>
                <a:lnTo>
                  <a:pt x="6096" y="137160"/>
                </a:lnTo>
                <a:lnTo>
                  <a:pt x="12954" y="137160"/>
                </a:lnTo>
                <a:close/>
              </a:path>
              <a:path w="150495" h="150495">
                <a:moveTo>
                  <a:pt x="143256" y="137160"/>
                </a:moveTo>
                <a:lnTo>
                  <a:pt x="6096" y="137160"/>
                </a:lnTo>
                <a:lnTo>
                  <a:pt x="12954" y="144018"/>
                </a:lnTo>
                <a:lnTo>
                  <a:pt x="12953" y="150114"/>
                </a:lnTo>
                <a:lnTo>
                  <a:pt x="137160" y="150114"/>
                </a:lnTo>
                <a:lnTo>
                  <a:pt x="137160" y="144018"/>
                </a:lnTo>
                <a:lnTo>
                  <a:pt x="143256" y="137160"/>
                </a:lnTo>
                <a:close/>
              </a:path>
              <a:path w="150495" h="150495">
                <a:moveTo>
                  <a:pt x="12953" y="150114"/>
                </a:moveTo>
                <a:lnTo>
                  <a:pt x="12954" y="144018"/>
                </a:lnTo>
                <a:lnTo>
                  <a:pt x="6096" y="137160"/>
                </a:lnTo>
                <a:lnTo>
                  <a:pt x="6096" y="150114"/>
                </a:lnTo>
                <a:lnTo>
                  <a:pt x="12953" y="150114"/>
                </a:lnTo>
                <a:close/>
              </a:path>
              <a:path w="150495" h="150495">
                <a:moveTo>
                  <a:pt x="143256" y="12954"/>
                </a:moveTo>
                <a:lnTo>
                  <a:pt x="137160" y="6858"/>
                </a:lnTo>
                <a:lnTo>
                  <a:pt x="137160" y="12954"/>
                </a:lnTo>
                <a:lnTo>
                  <a:pt x="143256" y="12954"/>
                </a:lnTo>
                <a:close/>
              </a:path>
              <a:path w="150495" h="150495">
                <a:moveTo>
                  <a:pt x="143256" y="137160"/>
                </a:moveTo>
                <a:lnTo>
                  <a:pt x="143256" y="12954"/>
                </a:lnTo>
                <a:lnTo>
                  <a:pt x="137160" y="12954"/>
                </a:lnTo>
                <a:lnTo>
                  <a:pt x="137160" y="137160"/>
                </a:lnTo>
                <a:lnTo>
                  <a:pt x="143256" y="137160"/>
                </a:lnTo>
                <a:close/>
              </a:path>
              <a:path w="150495" h="150495">
                <a:moveTo>
                  <a:pt x="143256" y="150114"/>
                </a:moveTo>
                <a:lnTo>
                  <a:pt x="143256" y="137160"/>
                </a:lnTo>
                <a:lnTo>
                  <a:pt x="137160" y="144018"/>
                </a:lnTo>
                <a:lnTo>
                  <a:pt x="137160" y="150114"/>
                </a:lnTo>
                <a:lnTo>
                  <a:pt x="143256" y="150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1350" y="5107193"/>
            <a:ext cx="124691" cy="121024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0" y="0"/>
                </a:moveTo>
                <a:lnTo>
                  <a:pt x="0" y="137160"/>
                </a:lnTo>
                <a:lnTo>
                  <a:pt x="137160" y="137160"/>
                </a:lnTo>
                <a:lnTo>
                  <a:pt x="13716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75809" y="5101813"/>
            <a:ext cx="136814" cy="132229"/>
          </a:xfrm>
          <a:custGeom>
            <a:avLst/>
            <a:gdLst/>
            <a:ahLst/>
            <a:cxnLst/>
            <a:rect l="l" t="t" r="r" b="b"/>
            <a:pathLst>
              <a:path w="150495" h="149860">
                <a:moveTo>
                  <a:pt x="150114" y="147066"/>
                </a:moveTo>
                <a:lnTo>
                  <a:pt x="150114" y="2286"/>
                </a:lnTo>
                <a:lnTo>
                  <a:pt x="147066" y="0"/>
                </a:lnTo>
                <a:lnTo>
                  <a:pt x="3047" y="0"/>
                </a:lnTo>
                <a:lnTo>
                  <a:pt x="0" y="2286"/>
                </a:lnTo>
                <a:lnTo>
                  <a:pt x="0" y="147066"/>
                </a:lnTo>
                <a:lnTo>
                  <a:pt x="3048" y="149352"/>
                </a:lnTo>
                <a:lnTo>
                  <a:pt x="6096" y="149352"/>
                </a:lnTo>
                <a:lnTo>
                  <a:pt x="6096" y="12192"/>
                </a:lnTo>
                <a:lnTo>
                  <a:pt x="12954" y="6096"/>
                </a:lnTo>
                <a:lnTo>
                  <a:pt x="12953" y="12192"/>
                </a:lnTo>
                <a:lnTo>
                  <a:pt x="137160" y="12192"/>
                </a:lnTo>
                <a:lnTo>
                  <a:pt x="137160" y="6096"/>
                </a:lnTo>
                <a:lnTo>
                  <a:pt x="143256" y="12192"/>
                </a:lnTo>
                <a:lnTo>
                  <a:pt x="143256" y="149352"/>
                </a:lnTo>
                <a:lnTo>
                  <a:pt x="147066" y="149352"/>
                </a:lnTo>
                <a:lnTo>
                  <a:pt x="150114" y="147066"/>
                </a:lnTo>
                <a:close/>
              </a:path>
              <a:path w="150495" h="149860">
                <a:moveTo>
                  <a:pt x="12953" y="12192"/>
                </a:moveTo>
                <a:lnTo>
                  <a:pt x="12954" y="6096"/>
                </a:lnTo>
                <a:lnTo>
                  <a:pt x="6096" y="12192"/>
                </a:lnTo>
                <a:lnTo>
                  <a:pt x="12953" y="12192"/>
                </a:lnTo>
                <a:close/>
              </a:path>
              <a:path w="150495" h="149860">
                <a:moveTo>
                  <a:pt x="12954" y="137160"/>
                </a:moveTo>
                <a:lnTo>
                  <a:pt x="12953" y="12192"/>
                </a:lnTo>
                <a:lnTo>
                  <a:pt x="6096" y="12192"/>
                </a:lnTo>
                <a:lnTo>
                  <a:pt x="6096" y="137160"/>
                </a:lnTo>
                <a:lnTo>
                  <a:pt x="12954" y="137160"/>
                </a:lnTo>
                <a:close/>
              </a:path>
              <a:path w="150495" h="149860">
                <a:moveTo>
                  <a:pt x="143256" y="137160"/>
                </a:moveTo>
                <a:lnTo>
                  <a:pt x="6096" y="137160"/>
                </a:lnTo>
                <a:lnTo>
                  <a:pt x="12954" y="143256"/>
                </a:lnTo>
                <a:lnTo>
                  <a:pt x="12954" y="149352"/>
                </a:lnTo>
                <a:lnTo>
                  <a:pt x="137160" y="149352"/>
                </a:lnTo>
                <a:lnTo>
                  <a:pt x="137160" y="143256"/>
                </a:lnTo>
                <a:lnTo>
                  <a:pt x="143256" y="137160"/>
                </a:lnTo>
                <a:close/>
              </a:path>
              <a:path w="150495" h="149860">
                <a:moveTo>
                  <a:pt x="12954" y="149352"/>
                </a:moveTo>
                <a:lnTo>
                  <a:pt x="12954" y="143256"/>
                </a:lnTo>
                <a:lnTo>
                  <a:pt x="6096" y="137160"/>
                </a:lnTo>
                <a:lnTo>
                  <a:pt x="6096" y="149352"/>
                </a:lnTo>
                <a:lnTo>
                  <a:pt x="12954" y="149352"/>
                </a:lnTo>
                <a:close/>
              </a:path>
              <a:path w="150495" h="149860">
                <a:moveTo>
                  <a:pt x="143256" y="12192"/>
                </a:moveTo>
                <a:lnTo>
                  <a:pt x="137160" y="6096"/>
                </a:lnTo>
                <a:lnTo>
                  <a:pt x="137160" y="12192"/>
                </a:lnTo>
                <a:lnTo>
                  <a:pt x="143256" y="12192"/>
                </a:lnTo>
                <a:close/>
              </a:path>
              <a:path w="150495" h="149860">
                <a:moveTo>
                  <a:pt x="143256" y="137160"/>
                </a:moveTo>
                <a:lnTo>
                  <a:pt x="143256" y="12192"/>
                </a:lnTo>
                <a:lnTo>
                  <a:pt x="137160" y="12192"/>
                </a:lnTo>
                <a:lnTo>
                  <a:pt x="137160" y="137160"/>
                </a:lnTo>
                <a:lnTo>
                  <a:pt x="143256" y="137160"/>
                </a:lnTo>
                <a:close/>
              </a:path>
              <a:path w="150495" h="149860">
                <a:moveTo>
                  <a:pt x="143256" y="149352"/>
                </a:moveTo>
                <a:lnTo>
                  <a:pt x="143256" y="137160"/>
                </a:lnTo>
                <a:lnTo>
                  <a:pt x="137160" y="143256"/>
                </a:lnTo>
                <a:lnTo>
                  <a:pt x="137160" y="149352"/>
                </a:lnTo>
                <a:lnTo>
                  <a:pt x="143256" y="149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66092" y="4850578"/>
            <a:ext cx="2211532" cy="750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9015" marR="4559" indent="-10257">
              <a:lnSpc>
                <a:spcPct val="142500"/>
              </a:lnSpc>
            </a:pPr>
            <a:r>
              <a:rPr sz="900" spc="-4" dirty="0">
                <a:latin typeface="Tahoma"/>
                <a:cs typeface="Tahoma"/>
              </a:rPr>
              <a:t>Infrastructure  </a:t>
            </a:r>
            <a:r>
              <a:rPr sz="900" dirty="0">
                <a:latin typeface="Tahoma"/>
                <a:cs typeface="Tahoma"/>
              </a:rPr>
              <a:t>Other</a:t>
            </a:r>
            <a:r>
              <a:rPr sz="900" spc="-76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Capex</a:t>
            </a: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11397">
              <a:spcBef>
                <a:spcPts val="637"/>
              </a:spcBef>
            </a:pPr>
            <a:r>
              <a:rPr sz="900" spc="-4" dirty="0">
                <a:latin typeface="Tahoma"/>
                <a:cs typeface="Tahoma"/>
              </a:rPr>
              <a:t>Note: CN in</a:t>
            </a:r>
            <a:r>
              <a:rPr sz="900" spc="-85" dirty="0">
                <a:latin typeface="Tahoma"/>
                <a:cs typeface="Tahoma"/>
              </a:rPr>
              <a:t> </a:t>
            </a:r>
            <a:r>
              <a:rPr sz="900" spc="-4" dirty="0">
                <a:latin typeface="Tahoma"/>
                <a:cs typeface="Tahoma"/>
              </a:rPr>
              <a:t>CAD</a:t>
            </a:r>
            <a:r>
              <a:rPr sz="900" spc="-4" dirty="0" smtClean="0">
                <a:latin typeface="Tahoma"/>
                <a:cs typeface="Tahoma"/>
              </a:rPr>
              <a:t>.</a:t>
            </a:r>
            <a:r>
              <a:rPr lang="en-US" sz="900" spc="-4" dirty="0" smtClean="0">
                <a:latin typeface="Tahoma"/>
                <a:cs typeface="Tahoma"/>
              </a:rPr>
              <a:t> SOURCE: </a:t>
            </a:r>
            <a:r>
              <a:rPr lang="en-US" sz="900" spc="-4" dirty="0" err="1" smtClean="0">
                <a:latin typeface="Tahoma"/>
                <a:cs typeface="Tahoma"/>
              </a:rPr>
              <a:t>Greenbriar</a:t>
            </a:r>
            <a:r>
              <a:rPr lang="en-US" sz="900" spc="-4" smtClean="0">
                <a:latin typeface="Tahoma"/>
                <a:cs typeface="Tahoma"/>
              </a:rPr>
              <a:t>!</a:t>
            </a:r>
            <a:endParaRPr sz="9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98071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Railway Night Sweats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Politics (&amp; Regulation)</a:t>
            </a:r>
            <a:endParaRPr lang="en-US" dirty="0" smtClean="0"/>
          </a:p>
          <a:p>
            <a:r>
              <a:rPr lang="en-US" dirty="0" smtClean="0"/>
              <a:t>Trade – Globalization over?  </a:t>
            </a:r>
          </a:p>
          <a:p>
            <a:r>
              <a:rPr lang="en-US" dirty="0" smtClean="0"/>
              <a:t>(Specifically) NAFTA – which impacts S….&amp;N!</a:t>
            </a:r>
          </a:p>
          <a:p>
            <a:r>
              <a:rPr lang="en-US" dirty="0" smtClean="0"/>
              <a:t>Driverless – AV beer </a:t>
            </a:r>
            <a:r>
              <a:rPr lang="en-US" dirty="0" smtClean="0"/>
              <a:t>runs! (</a:t>
            </a:r>
            <a:r>
              <a:rPr lang="en-US" dirty="0" err="1" smtClean="0"/>
              <a:t>ahh</a:t>
            </a:r>
            <a:r>
              <a:rPr lang="en-US" dirty="0" smtClean="0"/>
              <a:t> the irony)</a:t>
            </a:r>
            <a:endParaRPr lang="en-US" dirty="0" smtClean="0"/>
          </a:p>
          <a:p>
            <a:r>
              <a:rPr lang="en-US" dirty="0" smtClean="0"/>
              <a:t>Amazon – who isn’t scared?</a:t>
            </a:r>
            <a:endParaRPr lang="en-US" dirty="0" smtClean="0"/>
          </a:p>
          <a:p>
            <a:r>
              <a:rPr lang="en-US" dirty="0" smtClean="0"/>
              <a:t>3-D </a:t>
            </a:r>
            <a:r>
              <a:rPr lang="en-US" dirty="0" smtClean="0"/>
              <a:t>Printing – good enough for combat?</a:t>
            </a:r>
            <a:endParaRPr lang="en-US" dirty="0" smtClean="0"/>
          </a:p>
          <a:p>
            <a:r>
              <a:rPr lang="en-US" i="1" dirty="0" smtClean="0"/>
              <a:t>Short-Termism/Over-reactions</a:t>
            </a:r>
          </a:p>
          <a:p>
            <a:r>
              <a:rPr lang="en-US" i="1" dirty="0" smtClean="0"/>
              <a:t>Capex and FCF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83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r>
              <a:rPr lang="en-US" dirty="0" smtClean="0"/>
              <a:t> From </a:t>
            </a:r>
            <a:r>
              <a:rPr lang="en-US" b="1" i="1" dirty="0" smtClean="0">
                <a:solidFill>
                  <a:schemeClr val="accent1"/>
                </a:solidFill>
              </a:rPr>
              <a:t>RailTrends16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Good</a:t>
            </a:r>
            <a:r>
              <a:rPr lang="en-US" dirty="0" smtClean="0"/>
              <a:t>: IM &amp; (especially) Merchandise Opportunities and near-term inflection; plastics, Ag, 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Maybe Good</a:t>
            </a:r>
            <a:r>
              <a:rPr lang="en-US" dirty="0" smtClean="0"/>
              <a:t>: reduced taxes and regulation? Infrastructure?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: Railcar production, coal (war is over)</a:t>
            </a:r>
          </a:p>
          <a:p>
            <a:r>
              <a:rPr lang="en-US" b="1" i="1" dirty="0" smtClean="0">
                <a:solidFill>
                  <a:srgbClr val="663300"/>
                </a:solidFill>
              </a:rPr>
              <a:t>Ugly</a:t>
            </a:r>
            <a:r>
              <a:rPr lang="en-US" dirty="0" smtClean="0"/>
              <a:t>: Visibility, Trade</a:t>
            </a:r>
          </a:p>
          <a:p>
            <a:r>
              <a:rPr lang="en-US" b="1" i="1" dirty="0" smtClean="0">
                <a:solidFill>
                  <a:srgbClr val="663300"/>
                </a:solidFill>
              </a:rPr>
              <a:t>Really, really ugly?</a:t>
            </a:r>
            <a:r>
              <a:rPr lang="en-US" dirty="0" smtClean="0"/>
              <a:t>  AV trucking</a:t>
            </a:r>
          </a:p>
          <a:p>
            <a:r>
              <a:rPr lang="en-US" b="1" i="1" u="sng" dirty="0" smtClean="0">
                <a:solidFill>
                  <a:srgbClr val="00B050"/>
                </a:solidFill>
              </a:rPr>
              <a:t>Have Faith &amp; Innovate</a:t>
            </a:r>
            <a:r>
              <a:rPr lang="en-US" dirty="0" smtClean="0"/>
              <a:t>: Canadian National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71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Competitive Advantage: RR Capex vs Aged National Infrastructure</a:t>
            </a:r>
            <a:endParaRPr lang="en-US" dirty="0"/>
          </a:p>
        </p:txBody>
      </p:sp>
      <p:pic>
        <p:nvPicPr>
          <p:cNvPr id="6" name="Content Placeholder 5" descr="http://assets.bwbx.io/images/iHGWA3AlDtqk/v1/488x-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924844"/>
            <a:ext cx="4648200" cy="3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assets.bwbx.io/images/iHGWA3AlDtqk/v1/488x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490662"/>
            <a:ext cx="4648200" cy="3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490661"/>
            <a:ext cx="46513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assets.bwbx.io/images/iHGWA3AlDtqk/v1/488x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98920" cy="4358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79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u="sng" dirty="0" smtClean="0"/>
              <a:t>21</a:t>
            </a:r>
            <a:r>
              <a:rPr lang="en-US" altLang="en-US" b="1" u="sng" baseline="30000" dirty="0" smtClean="0"/>
              <a:t>st</a:t>
            </a:r>
            <a:r>
              <a:rPr lang="en-US" altLang="en-US" b="1" u="sng" dirty="0" smtClean="0"/>
              <a:t> Century: the </a:t>
            </a:r>
            <a:r>
              <a:rPr lang="en-US" altLang="en-US" b="1" i="1" u="sng" dirty="0" smtClean="0"/>
              <a:t>Railroad (equity)</a:t>
            </a:r>
            <a:r>
              <a:rPr lang="en-US" altLang="en-US" i="1" dirty="0" smtClean="0"/>
              <a:t> </a:t>
            </a:r>
            <a:r>
              <a:rPr lang="en-US" altLang="en-US" sz="4000" b="1" i="1" u="sng" dirty="0" smtClean="0"/>
              <a:t>Renaissance: From Triumph to Challenged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altLang="en-US" sz="6000" i="1" dirty="0" smtClean="0"/>
              <a:t>Rails have well beaten the stock market </a:t>
            </a:r>
            <a:r>
              <a:rPr lang="en-US" altLang="en-US" sz="6000" i="1" dirty="0" smtClean="0"/>
              <a:t>2001-2014 – 7 Big Reasons</a:t>
            </a:r>
            <a:endParaRPr lang="en-US" altLang="en-US" sz="6000" i="1" dirty="0" smtClean="0"/>
          </a:p>
          <a:p>
            <a:pPr lvl="1"/>
            <a:r>
              <a:rPr lang="en-US" altLang="en-US" sz="6000" i="1" dirty="0" smtClean="0"/>
              <a:t>Globalization/trade (IM)</a:t>
            </a:r>
            <a:endParaRPr lang="en-US" altLang="en-US" sz="6000" i="1" dirty="0" smtClean="0"/>
          </a:p>
          <a:p>
            <a:pPr lvl="1"/>
            <a:r>
              <a:rPr lang="en-US" altLang="en-US" sz="6000" i="1" dirty="0" err="1" smtClean="0"/>
              <a:t>Capex&amp;Productivity&amp;Service</a:t>
            </a:r>
            <a:endParaRPr lang="en-US" altLang="en-US" sz="6000" i="1" dirty="0" smtClean="0"/>
          </a:p>
          <a:p>
            <a:pPr lvl="1"/>
            <a:r>
              <a:rPr lang="en-US" altLang="en-US" sz="6000" i="1" dirty="0" smtClean="0"/>
              <a:t>Pricing &amp; ROI </a:t>
            </a:r>
            <a:endParaRPr lang="en-US" altLang="en-US" sz="6000" i="1" dirty="0" smtClean="0"/>
          </a:p>
          <a:p>
            <a:pPr lvl="1"/>
            <a:r>
              <a:rPr lang="en-US" altLang="en-US" sz="6000" i="1" dirty="0" smtClean="0"/>
              <a:t>Through economic turmoil (manufacturing/energy/markets)</a:t>
            </a:r>
            <a:endParaRPr lang="en-US" altLang="en-US" sz="6000" i="1" dirty="0" smtClean="0"/>
          </a:p>
          <a:p>
            <a:r>
              <a:rPr lang="en-US" altLang="en-US" sz="6000" i="1" dirty="0" smtClean="0"/>
              <a:t>Of Late – “Not So Much” (now regaining “par”)</a:t>
            </a:r>
          </a:p>
          <a:p>
            <a:r>
              <a:rPr lang="en-US" altLang="en-US" sz="6000" i="1" dirty="0" smtClean="0"/>
              <a:t>Energy Impact: real (coal) and hype (CBR)</a:t>
            </a:r>
          </a:p>
          <a:p>
            <a:r>
              <a:rPr lang="en-US" altLang="en-US" sz="6000" i="1" dirty="0" smtClean="0"/>
              <a:t>Visibility &amp; Sentiment change – financial &amp; government/public </a:t>
            </a:r>
          </a:p>
          <a:p>
            <a:r>
              <a:rPr lang="en-US" altLang="en-US" sz="6000" dirty="0" smtClean="0"/>
              <a:t>Earnings Power (</a:t>
            </a:r>
            <a:r>
              <a:rPr lang="en-US" altLang="en-US" sz="6000" u="sng" dirty="0" smtClean="0"/>
              <a:t>always</a:t>
            </a:r>
            <a:r>
              <a:rPr lang="en-US" altLang="en-US" sz="6000" dirty="0" smtClean="0"/>
              <a:t>) misunderstood: Rails beat Street estimates – in the Boom, in the great Recession, and the tepid recovery, in this period</a:t>
            </a:r>
          </a:p>
          <a:p>
            <a:r>
              <a:rPr lang="en-US" altLang="en-US" sz="6000" dirty="0" smtClean="0"/>
              <a:t>2015: Record margins &amp; results (and Capex and Buybacks/DPS and….) despite the coal - and drought and lukewarm economy, </a:t>
            </a:r>
            <a:r>
              <a:rPr lang="en-US" altLang="en-US" sz="6000" dirty="0" err="1" smtClean="0"/>
              <a:t>etc</a:t>
            </a:r>
            <a:r>
              <a:rPr lang="en-US" altLang="en-US" sz="6000" dirty="0" smtClean="0"/>
              <a:t>….</a:t>
            </a:r>
          </a:p>
          <a:p>
            <a:r>
              <a:rPr lang="en-US" altLang="en-US" sz="6000" dirty="0" smtClean="0"/>
              <a:t>Rails are </a:t>
            </a:r>
            <a:r>
              <a:rPr lang="en-US" altLang="en-US" sz="6000" i="1" dirty="0" smtClean="0"/>
              <a:t>still </a:t>
            </a:r>
            <a:r>
              <a:rPr lang="en-US" altLang="en-US" sz="6000" dirty="0" smtClean="0"/>
              <a:t>re-gaining market share from the highway despite oil prices (2017?)</a:t>
            </a:r>
          </a:p>
          <a:p>
            <a:r>
              <a:rPr lang="en-US" altLang="en-US" sz="6000" dirty="0" smtClean="0"/>
              <a:t>Brave New World</a:t>
            </a:r>
          </a:p>
          <a:p>
            <a:endParaRPr lang="en-US" alt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729537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 noChangeAspect="1"/>
          </p:cNvGrpSpPr>
          <p:nvPr/>
        </p:nvGrpSpPr>
        <p:grpSpPr bwMode="auto">
          <a:xfrm>
            <a:off x="762000" y="1600200"/>
            <a:ext cx="6965950" cy="3514725"/>
            <a:chOff x="172" y="1104"/>
            <a:chExt cx="4388" cy="2163"/>
          </a:xfrm>
        </p:grpSpPr>
        <p:sp>
          <p:nvSpPr>
            <p:cNvPr id="522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52" y="1104"/>
              <a:ext cx="3408" cy="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172" y="1371"/>
              <a:ext cx="4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ABH Consulting/www.abhatchconsulting.com</a:t>
              </a:r>
              <a:endParaRPr lang="en-US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1525" y="1623"/>
              <a:ext cx="161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Anthony B. Hatch</a:t>
              </a:r>
              <a:endParaRPr lang="en-US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1547" y="1875"/>
              <a:ext cx="158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1230 Park Avenue</a:t>
              </a:r>
              <a:endParaRPr lang="en-US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1526" y="2126"/>
              <a:ext cx="178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New York, NY </a:t>
              </a:r>
              <a:r>
                <a:rPr lang="en-US" altLang="en-US" sz="2400" dirty="0" smtClean="0">
                  <a:solidFill>
                    <a:srgbClr val="000000"/>
                  </a:solidFill>
                </a:rPr>
                <a:t>10128</a:t>
              </a:r>
              <a:endParaRPr lang="en-US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1496" y="2378"/>
              <a:ext cx="132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000000"/>
                  </a:solidFill>
                </a:rPr>
                <a:t>(917) 520-7101</a:t>
              </a:r>
              <a:endParaRPr lang="en-US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930" y="2630"/>
              <a:ext cx="3347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hlinkClick r:id="rId3"/>
                </a:rPr>
                <a:t>ABH18@mindspring.com</a:t>
              </a:r>
              <a:endParaRPr lang="en-US" altLang="en-US" sz="240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i="1" u="sng">
                  <a:solidFill>
                    <a:srgbClr val="FF0000"/>
                  </a:solidFill>
                </a:rPr>
                <a:t>www.railtrends.com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9766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Turned Upside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back, who forecasted this?</a:t>
            </a:r>
          </a:p>
          <a:p>
            <a:r>
              <a:rPr lang="en-US" dirty="0" smtClean="0"/>
              <a:t>In a world with no base assumptions, how does one plan?</a:t>
            </a:r>
          </a:p>
          <a:p>
            <a:r>
              <a:rPr lang="en-US" dirty="0" smtClean="0"/>
              <a:t>Regional Bitterness to ensue</a:t>
            </a:r>
          </a:p>
          <a:p>
            <a:r>
              <a:rPr lang="en-US" dirty="0" smtClean="0"/>
              <a:t>Some commodities will be winners (barley, oats)</a:t>
            </a:r>
          </a:p>
          <a:p>
            <a:r>
              <a:rPr lang="en-US" dirty="0" smtClean="0"/>
              <a:t>Some Losers (goats)</a:t>
            </a:r>
          </a:p>
          <a:p>
            <a:r>
              <a:rPr lang="en-US" dirty="0" smtClean="0"/>
              <a:t>Oh!  The humanity!!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1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Administration “Promises”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end of the “War on Coal”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Drill, Baby, Drill (and pipelines, eh!)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Infrastructure (Privately Financed)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Bye-bye Trade (NAFTA)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out and stay out!  End of the 150-year relationship of GOP &amp; “Big Business” (ask Ford)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War on Regulation (maybe</a:t>
            </a:r>
            <a:r>
              <a:rPr lang="en-US" dirty="0"/>
              <a:t>) </a:t>
            </a:r>
            <a:r>
              <a:rPr lang="en-US" dirty="0" smtClean="0"/>
              <a:t>on </a:t>
            </a:r>
            <a:r>
              <a:rPr lang="en-US" dirty="0"/>
              <a:t>Red tape (likely)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Lower taxes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Labor – Who’s driverless, now?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9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75792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Overview of North American Rail Environment </a:t>
            </a:r>
            <a:br>
              <a:rPr lang="en-US" sz="3200" dirty="0" smtClean="0"/>
            </a:br>
            <a:r>
              <a:rPr lang="en-US" sz="3200" dirty="0" smtClean="0"/>
              <a:t>&amp; Key Issues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571625"/>
            <a:ext cx="8352928" cy="457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i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Rail Renaissance</a:t>
            </a:r>
            <a:r>
              <a:rPr lang="en-US" sz="8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(and heavy Capex!)is the theme (1980-) 2001-2013; </a:t>
            </a:r>
            <a:endParaRPr lang="en-US" sz="8800" i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OVER?? </a:t>
            </a:r>
            <a:r>
              <a:rPr lang="en-US" sz="8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Major Challenges Emerge –</a:t>
            </a:r>
            <a:r>
              <a:rPr lang="en-US" sz="88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Energy</a:t>
            </a:r>
            <a:r>
              <a:rPr lang="en-US" sz="8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Decline (</a:t>
            </a:r>
            <a:r>
              <a:rPr lang="en-US" sz="88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Coal</a:t>
            </a:r>
            <a:r>
              <a:rPr lang="en-US" sz="8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/Oil)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End of the “</a:t>
            </a:r>
            <a:r>
              <a:rPr lang="en-US" sz="88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Commodity Super Cycle</a:t>
            </a:r>
            <a:r>
              <a:rPr lang="en-US" sz="8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sz="8800" dirty="0"/>
              <a:t> </a:t>
            </a:r>
            <a:r>
              <a:rPr lang="en-US" altLang="en-US" sz="8800" dirty="0" smtClean="0"/>
              <a:t>(?); Trade Slowdown; $/FX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8800" u="sng" dirty="0" smtClean="0"/>
              <a:t>Service &amp; Safety Issues</a:t>
            </a:r>
            <a:r>
              <a:rPr lang="en-US" altLang="en-US" sz="8800" dirty="0" smtClean="0"/>
              <a:t>; </a:t>
            </a:r>
            <a:r>
              <a:rPr lang="en-US" altLang="en-US" sz="8800" i="1" dirty="0" err="1" smtClean="0"/>
              <a:t>Rereg</a:t>
            </a:r>
            <a:r>
              <a:rPr lang="en-US" altLang="en-US" sz="8800" dirty="0" smtClean="0"/>
              <a:t> threats re-emerge</a:t>
            </a:r>
            <a:endParaRPr lang="en-US" sz="8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i="1" dirty="0">
                <a:ea typeface="Calibri" panose="020F0502020204030204" pitchFamily="34" charset="0"/>
                <a:cs typeface="Times New Roman" panose="02020603050405020304" pitchFamily="18" charset="0"/>
              </a:rPr>
              <a:t>Service &amp; Productivity &amp; Safety (all related to Capex) are </a:t>
            </a:r>
            <a:r>
              <a:rPr lang="en-US" sz="8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a) getting resolved &amp; b) Even </a:t>
            </a:r>
            <a:r>
              <a:rPr lang="en-US" sz="8800" i="1" dirty="0"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US" sz="8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Important Than Ever….</a:t>
            </a:r>
            <a:endParaRPr lang="en-US" sz="8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800" i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Intermodal performance more critical than ever (recently confusing)</a:t>
            </a:r>
            <a:endParaRPr lang="en-US" sz="8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8800" dirty="0" smtClean="0"/>
              <a:t> Rails, however, </a:t>
            </a:r>
            <a:r>
              <a:rPr lang="en-US" altLang="en-US" sz="8800" dirty="0"/>
              <a:t>are </a:t>
            </a:r>
            <a:r>
              <a:rPr lang="en-US" altLang="en-US" sz="8800" i="1" dirty="0"/>
              <a:t>still </a:t>
            </a:r>
            <a:r>
              <a:rPr lang="en-US" altLang="en-US" sz="8800" dirty="0"/>
              <a:t>re-gaining market share from the </a:t>
            </a:r>
            <a:r>
              <a:rPr lang="en-US" altLang="en-US" sz="8800" dirty="0" smtClean="0"/>
              <a:t>highway</a:t>
            </a:r>
            <a:endParaRPr lang="en-US" sz="8800" i="1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800" dirty="0" smtClean="0"/>
              <a:t>Managements, New &amp; Challenged: </a:t>
            </a:r>
            <a:r>
              <a:rPr lang="en-US" sz="8800" i="1" dirty="0" smtClean="0"/>
              <a:t>Visibility, Guidance; Capex </a:t>
            </a:r>
            <a:r>
              <a:rPr lang="en-US" sz="8800" i="1" dirty="0"/>
              <a:t>&amp; Cash </a:t>
            </a:r>
            <a:endParaRPr lang="en-US" sz="8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Asked &amp; Answered: </a:t>
            </a:r>
            <a:r>
              <a:rPr lang="en-US" sz="8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 M&amp;A the Solution? (What’s the problem?)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now?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8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06813-F5E8-4012-AE8E-37AF70D397C1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5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228600" y="162098"/>
            <a:ext cx="8762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800" b="1" dirty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Close Correlation Between RR ROI and Reinvestments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99488538"/>
              </p:ext>
            </p:extLst>
          </p:nvPr>
        </p:nvGraphicFramePr>
        <p:xfrm>
          <a:off x="228600" y="1295400"/>
          <a:ext cx="8348663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4" name="Line 5"/>
          <p:cNvSpPr>
            <a:spLocks noChangeShapeType="1"/>
          </p:cNvSpPr>
          <p:nvPr/>
        </p:nvSpPr>
        <p:spPr bwMode="auto">
          <a:xfrm flipH="1" flipV="1">
            <a:off x="5257800" y="3886200"/>
            <a:ext cx="229784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706" name="Line 7"/>
          <p:cNvSpPr>
            <a:spLocks noChangeShapeType="1"/>
          </p:cNvSpPr>
          <p:nvPr/>
        </p:nvSpPr>
        <p:spPr bwMode="auto">
          <a:xfrm>
            <a:off x="4572000" y="2819400"/>
            <a:ext cx="228600" cy="304800"/>
          </a:xfrm>
          <a:prstGeom prst="line">
            <a:avLst/>
          </a:prstGeom>
          <a:noFill/>
          <a:ln w="9525">
            <a:solidFill>
              <a:srgbClr val="00415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707" name="Text Box 8"/>
          <p:cNvSpPr txBox="1">
            <a:spLocks noChangeArrowheads="1"/>
          </p:cNvSpPr>
          <p:nvPr/>
        </p:nvSpPr>
        <p:spPr bwMode="auto">
          <a:xfrm>
            <a:off x="609600" y="6019800"/>
            <a:ext cx="83362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0" dirty="0">
                <a:solidFill>
                  <a:schemeClr val="tx1"/>
                </a:solidFill>
              </a:rPr>
              <a:t>*Capital spending </a:t>
            </a:r>
            <a:r>
              <a:rPr lang="en-US" sz="1500" b="0" dirty="0" smtClean="0">
                <a:solidFill>
                  <a:schemeClr val="tx1"/>
                </a:solidFill>
              </a:rPr>
              <a:t>+ maintenance expense. **Net railway operating income / average  net investment in transportation property.  Data </a:t>
            </a:r>
            <a:r>
              <a:rPr lang="en-US" sz="1500" b="0" dirty="0">
                <a:solidFill>
                  <a:schemeClr val="tx1"/>
                </a:solidFill>
              </a:rPr>
              <a:t>are </a:t>
            </a:r>
            <a:r>
              <a:rPr lang="en-US" sz="1500" b="0" dirty="0" smtClean="0">
                <a:solidFill>
                  <a:schemeClr val="tx1"/>
                </a:solidFill>
              </a:rPr>
              <a:t>for </a:t>
            </a:r>
            <a:r>
              <a:rPr lang="en-US" sz="1500" b="0" dirty="0">
                <a:solidFill>
                  <a:schemeClr val="tx1"/>
                </a:solidFill>
              </a:rPr>
              <a:t>Class I railroads</a:t>
            </a:r>
            <a:r>
              <a:rPr lang="en-US" sz="1500" b="0" dirty="0" smtClean="0">
                <a:solidFill>
                  <a:schemeClr val="tx1"/>
                </a:solidFill>
              </a:rPr>
              <a:t>.  Source: AAR</a:t>
            </a:r>
            <a:endParaRPr lang="en-US" sz="1500" b="0" dirty="0">
              <a:solidFill>
                <a:schemeClr val="tx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667000" y="2362200"/>
            <a:ext cx="2385255" cy="37848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RR ROI** (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left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scale)</a:t>
            </a:r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8526077" y="6309320"/>
            <a:ext cx="490537" cy="500063"/>
          </a:xfrm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CA" sz="1050" dirty="0" smtClean="0">
                <a:latin typeface="+mj-lt"/>
              </a:rPr>
              <a:t>16</a:t>
            </a:r>
            <a:endParaRPr lang="en-CA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27141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853CD-2AB9-4B6E-89A0-73E4AAB83A2B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8412595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Returns Finally Justify the Massive Expenditures – </a:t>
            </a:r>
            <a:r>
              <a:rPr lang="en-US" sz="3000" b="1" i="1" dirty="0" smtClean="0"/>
              <a:t>But Do Future Prospects??</a:t>
            </a:r>
            <a:endParaRPr lang="en-US" sz="3000" b="1" i="1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646491" cy="446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C8474-F5BE-493B-BA16-FF1F0833B3CB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693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18219</TotalTime>
  <Words>1691</Words>
  <Application>Microsoft Office PowerPoint</Application>
  <PresentationFormat>On-screen Show (4:3)</PresentationFormat>
  <Paragraphs>315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2016 ABH Presentation</vt:lpstr>
      <vt:lpstr>Deregulation &amp; Vertical Integration Works!</vt:lpstr>
      <vt:lpstr>21st Century: the Railroad (equity) Renaissance: From Triumph to Challenged</vt:lpstr>
      <vt:lpstr>The World Turned Upside Down</vt:lpstr>
      <vt:lpstr>New Administration “Promises”</vt:lpstr>
      <vt:lpstr>Overview of North American Rail Environment  &amp; Key Issues </vt:lpstr>
      <vt:lpstr>PowerPoint Presentation</vt:lpstr>
      <vt:lpstr>PowerPoint Presentation</vt:lpstr>
      <vt:lpstr>Returns Finally Justify the Massive Expenditures – But Do Future Prospects??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Silver Linings?</vt:lpstr>
      <vt:lpstr>The “Grand Bargain”</vt:lpstr>
      <vt:lpstr>Future Growth Potential (Revised)</vt:lpstr>
      <vt:lpstr>Issues for RR &amp; Intermodal 2017-21 </vt:lpstr>
      <vt:lpstr>Railroad Respond to the Challenges</vt:lpstr>
      <vt:lpstr>PowerPoint Presentation</vt:lpstr>
      <vt:lpstr>PowerPoint Presentation</vt:lpstr>
      <vt:lpstr>Railroad Philosophy</vt:lpstr>
      <vt:lpstr>2016+  Capex </vt:lpstr>
      <vt:lpstr>PowerPoint Presentation</vt:lpstr>
      <vt:lpstr>PowerPoint Presentation</vt:lpstr>
      <vt:lpstr>Maintenance Spending Remains Durable</vt:lpstr>
      <vt:lpstr>Railway Night Sweats</vt:lpstr>
      <vt:lpstr>Take-Aways From RailTrends16</vt:lpstr>
      <vt:lpstr>Competitive Advantage: RR Capex vs Aged National Infrastructure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RR Capex Presentation</dc:title>
  <dc:creator>Admin</dc:creator>
  <cp:lastModifiedBy>Anthony Hatch</cp:lastModifiedBy>
  <cp:revision>34</cp:revision>
  <dcterms:created xsi:type="dcterms:W3CDTF">2016-02-27T04:41:22Z</dcterms:created>
  <dcterms:modified xsi:type="dcterms:W3CDTF">2016-12-01T18:14:00Z</dcterms:modified>
</cp:coreProperties>
</file>